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anva Sans Bold" charset="1" panose="020B0803030501040103"/>
      <p:regular r:id="rId19"/>
    </p:embeddedFont>
    <p:embeddedFont>
      <p:font typeface="DM Sans Bold" charset="1" panose="00000000000000000000"/>
      <p:regular r:id="rId20"/>
    </p:embeddedFont>
    <p:embeddedFont>
      <p:font typeface="Canva Sans" charset="1" panose="020B0503030501040103"/>
      <p:regular r:id="rId21"/>
    </p:embeddedFont>
    <p:embeddedFont>
      <p:font typeface="Lato Bold" charset="1" panose="020F0502020204030203"/>
      <p:regular r:id="rId22"/>
    </p:embeddedFont>
    <p:embeddedFont>
      <p:font typeface="Arial Bold" charset="1" panose="020B0704020202020204"/>
      <p:regular r:id="rId23"/>
    </p:embeddedFont>
    <p:embeddedFont>
      <p:font typeface="Arial" charset="1" panose="020B0604020202020204"/>
      <p:regular r:id="rId24"/>
    </p:embeddedFont>
    <p:embeddedFont>
      <p:font typeface="Arial Italics" charset="1" panose="020B0604020202090204"/>
      <p:regular r:id="rId25"/>
    </p:embeddedFont>
    <p:embeddedFont>
      <p:font typeface="Horizon" charset="1" panose="02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http://www.linkedin.com/in/pavan-ahire-260940364" TargetMode="External" Type="http://schemas.openxmlformats.org/officeDocument/2006/relationships/hyperlink"/><Relationship Id="rId5" Target="../media/image20.png" Type="http://schemas.openxmlformats.org/officeDocument/2006/relationships/image"/><Relationship Id="rId6" Target="https://github.com/pavan-ahire"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Freeform 2" id="2"/>
          <p:cNvSpPr/>
          <p:nvPr/>
        </p:nvSpPr>
        <p:spPr>
          <a:xfrm flipH="false" flipV="false" rot="0">
            <a:off x="1119727" y="1028700"/>
            <a:ext cx="8115300" cy="2636616"/>
          </a:xfrm>
          <a:custGeom>
            <a:avLst/>
            <a:gdLst/>
            <a:ahLst/>
            <a:cxnLst/>
            <a:rect r="r" b="b" t="t" l="l"/>
            <a:pathLst>
              <a:path h="2636616" w="8115300">
                <a:moveTo>
                  <a:pt x="0" y="0"/>
                </a:moveTo>
                <a:lnTo>
                  <a:pt x="8115300" y="0"/>
                </a:lnTo>
                <a:lnTo>
                  <a:pt x="8115300" y="2636616"/>
                </a:lnTo>
                <a:lnTo>
                  <a:pt x="0" y="2636616"/>
                </a:lnTo>
                <a:lnTo>
                  <a:pt x="0" y="0"/>
                </a:lnTo>
                <a:close/>
              </a:path>
            </a:pathLst>
          </a:custGeom>
          <a:blipFill>
            <a:blip r:embed="rId2"/>
            <a:stretch>
              <a:fillRect l="-38228" t="-19288" r="-36516" b="-175689"/>
            </a:stretch>
          </a:blipFill>
        </p:spPr>
      </p:sp>
      <p:sp>
        <p:nvSpPr>
          <p:cNvPr name="Freeform 3" id="3"/>
          <p:cNvSpPr/>
          <p:nvPr/>
        </p:nvSpPr>
        <p:spPr>
          <a:xfrm flipH="false" flipV="false" rot="0">
            <a:off x="10536055" y="-995854"/>
            <a:ext cx="8175536" cy="11643323"/>
          </a:xfrm>
          <a:custGeom>
            <a:avLst/>
            <a:gdLst/>
            <a:ahLst/>
            <a:cxnLst/>
            <a:rect r="r" b="b" t="t" l="l"/>
            <a:pathLst>
              <a:path h="11643323" w="8175536">
                <a:moveTo>
                  <a:pt x="0" y="0"/>
                </a:moveTo>
                <a:lnTo>
                  <a:pt x="8175535" y="0"/>
                </a:lnTo>
                <a:lnTo>
                  <a:pt x="8175535" y="11643323"/>
                </a:lnTo>
                <a:lnTo>
                  <a:pt x="0" y="11643323"/>
                </a:lnTo>
                <a:lnTo>
                  <a:pt x="0" y="0"/>
                </a:lnTo>
                <a:close/>
              </a:path>
            </a:pathLst>
          </a:custGeom>
          <a:blipFill>
            <a:blip r:embed="rId3"/>
            <a:stretch>
              <a:fillRect l="-23884" t="0" r="-18532" b="0"/>
            </a:stretch>
          </a:blipFill>
        </p:spPr>
      </p:sp>
      <p:sp>
        <p:nvSpPr>
          <p:cNvPr name="TextBox 4" id="4"/>
          <p:cNvSpPr txBox="true"/>
          <p:nvPr/>
        </p:nvSpPr>
        <p:spPr>
          <a:xfrm rot="0">
            <a:off x="735910" y="4065428"/>
            <a:ext cx="8882933" cy="2041844"/>
          </a:xfrm>
          <a:prstGeom prst="rect">
            <a:avLst/>
          </a:prstGeom>
        </p:spPr>
        <p:txBody>
          <a:bodyPr anchor="t" rtlCol="false" tIns="0" lIns="0" bIns="0" rIns="0">
            <a:spAutoFit/>
          </a:bodyPr>
          <a:lstStyle/>
          <a:p>
            <a:pPr algn="ctr">
              <a:lnSpc>
                <a:spcPts val="8212"/>
              </a:lnSpc>
            </a:pPr>
            <a:r>
              <a:rPr lang="en-US" b="true" sz="5865">
                <a:solidFill>
                  <a:srgbClr val="316E90"/>
                </a:solidFill>
                <a:latin typeface="Canva Sans Bold"/>
                <a:ea typeface="Canva Sans Bold"/>
                <a:cs typeface="Canva Sans Bold"/>
                <a:sym typeface="Canva Sans Bold"/>
              </a:rPr>
              <a:t>Grocery Market Analysis Using MySQL</a:t>
            </a:r>
          </a:p>
        </p:txBody>
      </p:sp>
      <p:sp>
        <p:nvSpPr>
          <p:cNvPr name="TextBox 5" id="5"/>
          <p:cNvSpPr txBox="true"/>
          <p:nvPr/>
        </p:nvSpPr>
        <p:spPr>
          <a:xfrm rot="0">
            <a:off x="7256141" y="8709501"/>
            <a:ext cx="2643602" cy="548799"/>
          </a:xfrm>
          <a:prstGeom prst="rect">
            <a:avLst/>
          </a:prstGeom>
        </p:spPr>
        <p:txBody>
          <a:bodyPr anchor="t" rtlCol="false" tIns="0" lIns="0" bIns="0" rIns="0">
            <a:spAutoFit/>
          </a:bodyPr>
          <a:lstStyle/>
          <a:p>
            <a:pPr algn="ctr">
              <a:lnSpc>
                <a:spcPts val="4520"/>
              </a:lnSpc>
            </a:pPr>
            <a:r>
              <a:rPr lang="en-US" sz="3228" b="true">
                <a:solidFill>
                  <a:srgbClr val="000000"/>
                </a:solidFill>
                <a:latin typeface="DM Sans Bold"/>
                <a:ea typeface="DM Sans Bold"/>
                <a:cs typeface="DM Sans Bold"/>
                <a:sym typeface="DM Sans Bold"/>
              </a:rPr>
              <a:t>Presented By</a:t>
            </a:r>
          </a:p>
        </p:txBody>
      </p:sp>
      <p:sp>
        <p:nvSpPr>
          <p:cNvPr name="TextBox 6" id="6"/>
          <p:cNvSpPr txBox="true"/>
          <p:nvPr/>
        </p:nvSpPr>
        <p:spPr>
          <a:xfrm rot="0">
            <a:off x="7256141" y="9191625"/>
            <a:ext cx="2817545" cy="580436"/>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PAVAN AHIRE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1028700" y="1009650"/>
            <a:ext cx="11648608" cy="428603"/>
          </a:xfrm>
          <a:prstGeom prst="rect">
            <a:avLst/>
          </a:prstGeom>
        </p:spPr>
        <p:txBody>
          <a:bodyPr anchor="t" rtlCol="false" tIns="0" lIns="0" bIns="0" rIns="0">
            <a:spAutoFit/>
          </a:bodyPr>
          <a:lstStyle/>
          <a:p>
            <a:pPr algn="l">
              <a:lnSpc>
                <a:spcPts val="3240"/>
              </a:lnSpc>
            </a:pPr>
            <a:r>
              <a:rPr lang="en-US" sz="2700" b="true">
                <a:solidFill>
                  <a:srgbClr val="000000"/>
                </a:solidFill>
                <a:latin typeface="Arial Bold"/>
                <a:ea typeface="Arial Bold"/>
                <a:cs typeface="Arial Bold"/>
                <a:sym typeface="Arial Bold"/>
              </a:rPr>
              <a:t>7. What is the average price of products by category?</a:t>
            </a:r>
          </a:p>
        </p:txBody>
      </p:sp>
      <p:sp>
        <p:nvSpPr>
          <p:cNvPr name="TextBox 8" id="8"/>
          <p:cNvSpPr txBox="true"/>
          <p:nvPr/>
        </p:nvSpPr>
        <p:spPr>
          <a:xfrm rot="0">
            <a:off x="8892795" y="3385892"/>
            <a:ext cx="1756532"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OUTPUT: </a:t>
            </a:r>
          </a:p>
        </p:txBody>
      </p:sp>
      <p:sp>
        <p:nvSpPr>
          <p:cNvPr name="TextBox 9" id="9"/>
          <p:cNvSpPr txBox="true"/>
          <p:nvPr/>
        </p:nvSpPr>
        <p:spPr>
          <a:xfrm rot="0">
            <a:off x="1028700" y="7117138"/>
            <a:ext cx="12073029" cy="1728103"/>
          </a:xfrm>
          <a:prstGeom prst="rect">
            <a:avLst/>
          </a:prstGeom>
        </p:spPr>
        <p:txBody>
          <a:bodyPr anchor="t" rtlCol="false" tIns="0" lIns="0" bIns="0" rIns="0">
            <a:spAutoFit/>
          </a:bodyPr>
          <a:lstStyle/>
          <a:p>
            <a:pPr algn="l">
              <a:lnSpc>
                <a:spcPts val="3240"/>
              </a:lnSpc>
            </a:pPr>
            <a:r>
              <a:rPr lang="en-US" sz="2700">
                <a:solidFill>
                  <a:srgbClr val="000000"/>
                </a:solidFill>
                <a:latin typeface="Arial"/>
                <a:ea typeface="Arial"/>
                <a:cs typeface="Arial"/>
                <a:sym typeface="Arial"/>
              </a:rPr>
              <a:t>The results show that Dairy and Personal Care items are more expensive, while Grains and Snacks are cheaper. This is expected because essential food items usually cost less, while specialty and personal care products are priced higher. </a:t>
            </a:r>
          </a:p>
        </p:txBody>
      </p:sp>
      <p:sp>
        <p:nvSpPr>
          <p:cNvPr name="TextBox 10" id="10"/>
          <p:cNvSpPr txBox="true"/>
          <p:nvPr/>
        </p:nvSpPr>
        <p:spPr>
          <a:xfrm rot="0">
            <a:off x="1028700" y="6349227"/>
            <a:ext cx="2192964"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Observation</a:t>
            </a:r>
          </a:p>
        </p:txBody>
      </p:sp>
      <p:grpSp>
        <p:nvGrpSpPr>
          <p:cNvPr name="Group 11" id="11"/>
          <p:cNvGrpSpPr>
            <a:grpSpLocks noChangeAspect="true"/>
          </p:cNvGrpSpPr>
          <p:nvPr/>
        </p:nvGrpSpPr>
        <p:grpSpPr>
          <a:xfrm rot="0">
            <a:off x="8522022" y="4260448"/>
            <a:ext cx="5304233" cy="1943371"/>
            <a:chOff x="0" y="0"/>
            <a:chExt cx="7072310" cy="2591162"/>
          </a:xfrm>
        </p:grpSpPr>
        <p:sp>
          <p:nvSpPr>
            <p:cNvPr name="Freeform 12" id="12"/>
            <p:cNvSpPr/>
            <p:nvPr/>
          </p:nvSpPr>
          <p:spPr>
            <a:xfrm flipH="false" flipV="false" rot="0">
              <a:off x="0" y="0"/>
              <a:ext cx="7072249" cy="2591181"/>
            </a:xfrm>
            <a:custGeom>
              <a:avLst/>
              <a:gdLst/>
              <a:ahLst/>
              <a:cxnLst/>
              <a:rect r="r" b="b" t="t" l="l"/>
              <a:pathLst>
                <a:path h="2591181" w="7072249">
                  <a:moveTo>
                    <a:pt x="0" y="0"/>
                  </a:moveTo>
                  <a:lnTo>
                    <a:pt x="7072249" y="0"/>
                  </a:lnTo>
                  <a:lnTo>
                    <a:pt x="7072249" y="2591181"/>
                  </a:lnTo>
                  <a:lnTo>
                    <a:pt x="0" y="2591181"/>
                  </a:lnTo>
                  <a:lnTo>
                    <a:pt x="0" y="0"/>
                  </a:lnTo>
                  <a:close/>
                </a:path>
              </a:pathLst>
            </a:custGeom>
            <a:blipFill>
              <a:blip r:embed="rId3"/>
              <a:stretch>
                <a:fillRect l="0" t="-3953" r="0" b="-3952"/>
              </a:stretch>
            </a:blipFill>
          </p:spPr>
        </p:sp>
      </p:grpSp>
      <p:grpSp>
        <p:nvGrpSpPr>
          <p:cNvPr name="Group 13" id="13"/>
          <p:cNvGrpSpPr>
            <a:grpSpLocks noChangeAspect="true"/>
          </p:cNvGrpSpPr>
          <p:nvPr/>
        </p:nvGrpSpPr>
        <p:grpSpPr>
          <a:xfrm rot="0">
            <a:off x="1028700" y="2295656"/>
            <a:ext cx="6916115" cy="1571844"/>
            <a:chOff x="0" y="0"/>
            <a:chExt cx="9221486" cy="2095792"/>
          </a:xfrm>
        </p:grpSpPr>
        <p:sp>
          <p:nvSpPr>
            <p:cNvPr name="Freeform 14" id="14"/>
            <p:cNvSpPr/>
            <p:nvPr/>
          </p:nvSpPr>
          <p:spPr>
            <a:xfrm flipH="false" flipV="false" rot="0">
              <a:off x="0" y="0"/>
              <a:ext cx="9221470" cy="2095754"/>
            </a:xfrm>
            <a:custGeom>
              <a:avLst/>
              <a:gdLst/>
              <a:ahLst/>
              <a:cxnLst/>
              <a:rect r="r" b="b" t="t" l="l"/>
              <a:pathLst>
                <a:path h="2095754" w="9221470">
                  <a:moveTo>
                    <a:pt x="0" y="0"/>
                  </a:moveTo>
                  <a:lnTo>
                    <a:pt x="9221470" y="0"/>
                  </a:lnTo>
                  <a:lnTo>
                    <a:pt x="9221470" y="2095754"/>
                  </a:lnTo>
                  <a:lnTo>
                    <a:pt x="0" y="2095754"/>
                  </a:lnTo>
                  <a:lnTo>
                    <a:pt x="0" y="0"/>
                  </a:lnTo>
                  <a:close/>
                </a:path>
              </a:pathLst>
            </a:custGeom>
            <a:blipFill>
              <a:blip r:embed="rId4"/>
              <a:stretch>
                <a:fillRect l="0" t="0" r="0" b="-1"/>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3955518" y="2503514"/>
            <a:ext cx="10937403" cy="5883087"/>
          </a:xfrm>
          <a:prstGeom prst="rect">
            <a:avLst/>
          </a:prstGeom>
        </p:spPr>
        <p:txBody>
          <a:bodyPr anchor="t" rtlCol="false" tIns="0" lIns="0" bIns="0" rIns="0">
            <a:spAutoFit/>
          </a:bodyPr>
          <a:lstStyle/>
          <a:p>
            <a:pPr algn="l" marL="488632" indent="-244316" lvl="1">
              <a:lnSpc>
                <a:spcPts val="3240"/>
              </a:lnSpc>
              <a:buFont typeface="Arial"/>
              <a:buChar char="•"/>
            </a:pPr>
            <a:r>
              <a:rPr lang="en-US" sz="2700">
                <a:solidFill>
                  <a:srgbClr val="000000"/>
                </a:solidFill>
                <a:latin typeface="Arial"/>
                <a:ea typeface="Arial"/>
                <a:cs typeface="Arial"/>
                <a:sym typeface="Arial"/>
              </a:rPr>
              <a:t>Final Business Insights: </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a:ea typeface="Arial"/>
                <a:cs typeface="Arial"/>
                <a:sym typeface="Arial"/>
              </a:rPr>
              <a:t>A small group of top customers contributes the majority of revenue.</a:t>
            </a:r>
          </a:p>
          <a:p>
            <a:pPr algn="l" marL="488632" indent="-244316" lvl="1">
              <a:lnSpc>
                <a:spcPts val="3240"/>
              </a:lnSpc>
              <a:buFont typeface="Arial"/>
              <a:buChar char="•"/>
            </a:pPr>
            <a:r>
              <a:rPr lang="en-US" sz="2700">
                <a:solidFill>
                  <a:srgbClr val="000000"/>
                </a:solidFill>
                <a:latin typeface="Arial"/>
                <a:ea typeface="Arial"/>
                <a:cs typeface="Arial"/>
                <a:sym typeface="Arial"/>
              </a:rPr>
              <a:t>Grains &amp; Snacks categories dominate the product mix.</a:t>
            </a:r>
          </a:p>
          <a:p>
            <a:pPr algn="l" marL="488632" indent="-244316" lvl="1">
              <a:lnSpc>
                <a:spcPts val="3240"/>
              </a:lnSpc>
              <a:buFont typeface="Arial"/>
              <a:buChar char="•"/>
            </a:pPr>
            <a:r>
              <a:rPr lang="en-US" sz="2700">
                <a:solidFill>
                  <a:srgbClr val="000000"/>
                </a:solidFill>
                <a:latin typeface="Arial"/>
                <a:ea typeface="Arial"/>
                <a:cs typeface="Arial"/>
                <a:sym typeface="Arial"/>
              </a:rPr>
              <a:t>Business is highly dependent on a few key suppliers.</a:t>
            </a:r>
          </a:p>
          <a:p>
            <a:pPr algn="l" marL="488632" indent="-244316" lvl="1">
              <a:lnSpc>
                <a:spcPts val="3240"/>
              </a:lnSpc>
              <a:buFont typeface="Arial"/>
              <a:buChar char="•"/>
            </a:pPr>
            <a:r>
              <a:rPr lang="en-US" sz="2700">
                <a:solidFill>
                  <a:srgbClr val="000000"/>
                </a:solidFill>
                <a:latin typeface="Arial"/>
                <a:ea typeface="Arial"/>
                <a:cs typeface="Arial"/>
                <a:sym typeface="Arial"/>
              </a:rPr>
              <a:t>Certain products and employees consistently drive higher sales.</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a:ea typeface="Arial"/>
                <a:cs typeface="Arial"/>
                <a:sym typeface="Arial"/>
              </a:rPr>
              <a:t> Key Recommendations: </a:t>
            </a:r>
          </a:p>
          <a:p>
            <a:pPr algn="l" marL="488632" indent="-244316" lvl="1">
              <a:lnSpc>
                <a:spcPts val="3240"/>
              </a:lnSpc>
            </a:pPr>
          </a:p>
          <a:p>
            <a:pPr algn="l" marL="488632" indent="-244316" lvl="1">
              <a:lnSpc>
                <a:spcPts val="3240"/>
              </a:lnSpc>
              <a:buFont typeface="Arial"/>
              <a:buChar char="•"/>
            </a:pPr>
            <a:r>
              <a:rPr lang="en-US" sz="2700">
                <a:solidFill>
                  <a:srgbClr val="000000"/>
                </a:solidFill>
                <a:latin typeface="Arial"/>
                <a:ea typeface="Arial"/>
                <a:cs typeface="Arial"/>
                <a:sym typeface="Arial"/>
              </a:rPr>
              <a:t>Launch loyalty programs to retain high-value customers.</a:t>
            </a:r>
          </a:p>
          <a:p>
            <a:pPr algn="l" marL="488632" indent="-244316" lvl="1">
              <a:lnSpc>
                <a:spcPts val="3240"/>
              </a:lnSpc>
              <a:buFont typeface="Arial"/>
              <a:buChar char="•"/>
            </a:pPr>
            <a:r>
              <a:rPr lang="en-US" sz="2700">
                <a:solidFill>
                  <a:srgbClr val="000000"/>
                </a:solidFill>
                <a:latin typeface="Arial"/>
                <a:ea typeface="Arial"/>
                <a:cs typeface="Arial"/>
                <a:sym typeface="Arial"/>
              </a:rPr>
              <a:t>Expand weaker categories like Household and Personal Care.</a:t>
            </a:r>
          </a:p>
          <a:p>
            <a:pPr algn="l" marL="488632" indent="-244316" lvl="1">
              <a:lnSpc>
                <a:spcPts val="3240"/>
              </a:lnSpc>
              <a:buFont typeface="Arial"/>
              <a:buChar char="•"/>
            </a:pPr>
            <a:r>
              <a:rPr lang="en-US" sz="2700">
                <a:solidFill>
                  <a:srgbClr val="000000"/>
                </a:solidFill>
                <a:latin typeface="Arial"/>
                <a:ea typeface="Arial"/>
                <a:cs typeface="Arial"/>
                <a:sym typeface="Arial"/>
              </a:rPr>
              <a:t>Onboard more suppliers to reduce dependency risks.</a:t>
            </a:r>
          </a:p>
          <a:p>
            <a:pPr algn="l" marL="488632" indent="-244316" lvl="1">
              <a:lnSpc>
                <a:spcPts val="3240"/>
              </a:lnSpc>
              <a:buFont typeface="Arial"/>
              <a:buChar char="•"/>
            </a:pPr>
            <a:r>
              <a:rPr lang="en-US" sz="2700">
                <a:solidFill>
                  <a:srgbClr val="000000"/>
                </a:solidFill>
                <a:latin typeface="Arial"/>
                <a:ea typeface="Arial"/>
                <a:cs typeface="Arial"/>
                <a:sym typeface="Arial"/>
              </a:rPr>
              <a:t>Reward top-performing employees and ensure stock of high demand products.</a:t>
            </a:r>
          </a:p>
        </p:txBody>
      </p:sp>
      <p:sp>
        <p:nvSpPr>
          <p:cNvPr name="TextBox 8" id="8"/>
          <p:cNvSpPr txBox="true"/>
          <p:nvPr/>
        </p:nvSpPr>
        <p:spPr>
          <a:xfrm rot="0">
            <a:off x="2890333" y="1331665"/>
            <a:ext cx="12786982" cy="584857"/>
          </a:xfrm>
          <a:prstGeom prst="rect">
            <a:avLst/>
          </a:prstGeom>
        </p:spPr>
        <p:txBody>
          <a:bodyPr anchor="t" rtlCol="false" tIns="0" lIns="0" bIns="0" rIns="0">
            <a:spAutoFit/>
          </a:bodyPr>
          <a:lstStyle/>
          <a:p>
            <a:pPr algn="l">
              <a:lnSpc>
                <a:spcPts val="4320"/>
              </a:lnSpc>
            </a:pPr>
            <a:r>
              <a:rPr lang="en-US" b="true" sz="4500">
                <a:solidFill>
                  <a:srgbClr val="316E90"/>
                </a:solidFill>
                <a:latin typeface="Lato Bold"/>
                <a:ea typeface="Lato Bold"/>
                <a:cs typeface="Lato Bold"/>
                <a:sym typeface="Lato Bold"/>
              </a:rPr>
              <a:t>Final Business Insights and Key Recommendations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2665034" y="1763903"/>
            <a:ext cx="12957932" cy="7077029"/>
          </a:xfrm>
          <a:prstGeom prst="rect">
            <a:avLst/>
          </a:prstGeom>
        </p:spPr>
        <p:txBody>
          <a:bodyPr anchor="t" rtlCol="false" tIns="0" lIns="0" bIns="0" rIns="0">
            <a:spAutoFit/>
          </a:bodyPr>
          <a:lstStyle/>
          <a:p>
            <a:pPr algn="l" marL="542925" indent="-271462" lvl="1">
              <a:lnSpc>
                <a:spcPts val="5400"/>
              </a:lnSpc>
              <a:buFont typeface="Arial"/>
              <a:buChar char="•"/>
            </a:pPr>
            <a:r>
              <a:rPr lang="en-US" sz="3000">
                <a:solidFill>
                  <a:srgbClr val="000000"/>
                </a:solidFill>
                <a:latin typeface="Arial"/>
                <a:ea typeface="Arial"/>
                <a:cs typeface="Arial"/>
                <a:sym typeface="Arial"/>
              </a:rPr>
              <a:t>In conclusion, this project helped me design and analyze a Grocery Store Management System using SQL.</a:t>
            </a:r>
          </a:p>
          <a:p>
            <a:pPr algn="l" marL="542925" indent="-271462" lvl="1">
              <a:lnSpc>
                <a:spcPts val="5400"/>
              </a:lnSpc>
            </a:pPr>
          </a:p>
          <a:p>
            <a:pPr algn="l" marL="542925" indent="-271462" lvl="1">
              <a:lnSpc>
                <a:spcPts val="5400"/>
              </a:lnSpc>
              <a:buFont typeface="Arial"/>
              <a:buChar char="•"/>
            </a:pPr>
            <a:r>
              <a:rPr lang="en-US" sz="3000">
                <a:solidFill>
                  <a:srgbClr val="000000"/>
                </a:solidFill>
                <a:latin typeface="Arial"/>
                <a:ea typeface="Arial"/>
                <a:cs typeface="Arial"/>
                <a:sym typeface="Arial"/>
              </a:rPr>
              <a:t>I learned how to create tables, write queries, and generate insights.</a:t>
            </a:r>
          </a:p>
          <a:p>
            <a:pPr algn="l" marL="542925" indent="-271462" lvl="1">
              <a:lnSpc>
                <a:spcPts val="5400"/>
              </a:lnSpc>
            </a:pPr>
          </a:p>
          <a:p>
            <a:pPr algn="l" marL="542925" indent="-271462" lvl="1">
              <a:lnSpc>
                <a:spcPts val="5400"/>
              </a:lnSpc>
              <a:buFont typeface="Arial"/>
              <a:buChar char="•"/>
            </a:pPr>
            <a:r>
              <a:rPr lang="en-US" sz="3000">
                <a:solidFill>
                  <a:srgbClr val="000000"/>
                </a:solidFill>
                <a:latin typeface="Arial"/>
                <a:ea typeface="Arial"/>
                <a:cs typeface="Arial"/>
                <a:sym typeface="Arial"/>
              </a:rPr>
              <a:t>The analysis highlighted customer behavior, product performance, supplier dependency, and employee contributions.</a:t>
            </a:r>
          </a:p>
          <a:p>
            <a:pPr algn="l" marL="542925" indent="-271462" lvl="1">
              <a:lnSpc>
                <a:spcPts val="5400"/>
              </a:lnSpc>
            </a:pPr>
          </a:p>
          <a:p>
            <a:pPr algn="l" marL="542925" indent="-271462" lvl="1">
              <a:lnSpc>
                <a:spcPts val="5400"/>
              </a:lnSpc>
              <a:buFont typeface="Arial"/>
              <a:buChar char="•"/>
            </a:pPr>
            <a:r>
              <a:rPr lang="en-US" sz="3000">
                <a:solidFill>
                  <a:srgbClr val="000000"/>
                </a:solidFill>
                <a:latin typeface="Arial"/>
                <a:ea typeface="Arial"/>
                <a:cs typeface="Arial"/>
                <a:sym typeface="Arial"/>
              </a:rPr>
              <a:t>Overall, it showed how SQL can help in making better business decisions.</a:t>
            </a:r>
          </a:p>
        </p:txBody>
      </p:sp>
      <p:sp>
        <p:nvSpPr>
          <p:cNvPr name="TextBox 8" id="8"/>
          <p:cNvSpPr txBox="true"/>
          <p:nvPr/>
        </p:nvSpPr>
        <p:spPr>
          <a:xfrm rot="0">
            <a:off x="7233472" y="783896"/>
            <a:ext cx="2934780" cy="584857"/>
          </a:xfrm>
          <a:prstGeom prst="rect">
            <a:avLst/>
          </a:prstGeom>
        </p:spPr>
        <p:txBody>
          <a:bodyPr anchor="t" rtlCol="false" tIns="0" lIns="0" bIns="0" rIns="0">
            <a:spAutoFit/>
          </a:bodyPr>
          <a:lstStyle/>
          <a:p>
            <a:pPr algn="l">
              <a:lnSpc>
                <a:spcPts val="4320"/>
              </a:lnSpc>
            </a:pPr>
            <a:r>
              <a:rPr lang="en-US" b="true" sz="4500">
                <a:solidFill>
                  <a:srgbClr val="316E90"/>
                </a:solidFill>
                <a:latin typeface="Lato Bold"/>
                <a:ea typeface="Lato Bold"/>
                <a:cs typeface="Lato Bold"/>
                <a:sym typeface="Lato 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3135515" y="3080602"/>
            <a:ext cx="10362902" cy="1671297"/>
          </a:xfrm>
          <a:prstGeom prst="rect">
            <a:avLst/>
          </a:prstGeom>
        </p:spPr>
        <p:txBody>
          <a:bodyPr anchor="t" rtlCol="false" tIns="0" lIns="0" bIns="0" rIns="0">
            <a:spAutoFit/>
          </a:bodyPr>
          <a:lstStyle/>
          <a:p>
            <a:pPr algn="ctr">
              <a:lnSpc>
                <a:spcPts val="12880"/>
              </a:lnSpc>
            </a:pPr>
            <a:r>
              <a:rPr lang="en-US" sz="9200">
                <a:solidFill>
                  <a:srgbClr val="316E90">
                    <a:alpha val="81961"/>
                  </a:srgbClr>
                </a:solidFill>
                <a:latin typeface="Horizon"/>
                <a:ea typeface="Horizon"/>
                <a:cs typeface="Horizon"/>
                <a:sym typeface="Horizon"/>
              </a:rPr>
              <a:t>THANK YOU</a:t>
            </a:r>
          </a:p>
        </p:txBody>
      </p:sp>
      <p:sp>
        <p:nvSpPr>
          <p:cNvPr name="Freeform 8" id="8">
            <a:hlinkClick r:id="rId4" tooltip="http://www.linkedin.com/in/pavan-ahire-260940364"/>
          </p:cNvPr>
          <p:cNvSpPr/>
          <p:nvPr/>
        </p:nvSpPr>
        <p:spPr>
          <a:xfrm flipH="false" flipV="false" rot="0">
            <a:off x="2529338" y="7517110"/>
            <a:ext cx="1212352" cy="1075105"/>
          </a:xfrm>
          <a:custGeom>
            <a:avLst/>
            <a:gdLst/>
            <a:ahLst/>
            <a:cxnLst/>
            <a:rect r="r" b="b" t="t" l="l"/>
            <a:pathLst>
              <a:path h="1075105" w="1212352">
                <a:moveTo>
                  <a:pt x="0" y="0"/>
                </a:moveTo>
                <a:lnTo>
                  <a:pt x="1212353" y="0"/>
                </a:lnTo>
                <a:lnTo>
                  <a:pt x="1212353" y="1075105"/>
                </a:lnTo>
                <a:lnTo>
                  <a:pt x="0" y="1075105"/>
                </a:lnTo>
                <a:lnTo>
                  <a:pt x="0" y="0"/>
                </a:lnTo>
                <a:close/>
              </a:path>
            </a:pathLst>
          </a:custGeom>
          <a:blipFill>
            <a:blip r:embed="rId3"/>
            <a:stretch>
              <a:fillRect l="-13990" t="-24742" r="-714829" b="-144012"/>
            </a:stretch>
          </a:blipFill>
        </p:spPr>
      </p:sp>
      <p:sp>
        <p:nvSpPr>
          <p:cNvPr name="Freeform 9" id="9">
            <a:hlinkClick r:id="rId6" tooltip="https://github.com/pavan-ahire"/>
          </p:cNvPr>
          <p:cNvSpPr/>
          <p:nvPr/>
        </p:nvSpPr>
        <p:spPr>
          <a:xfrm flipH="false" flipV="false" rot="0">
            <a:off x="4594921" y="7578304"/>
            <a:ext cx="984933" cy="1013912"/>
          </a:xfrm>
          <a:custGeom>
            <a:avLst/>
            <a:gdLst/>
            <a:ahLst/>
            <a:cxnLst/>
            <a:rect r="r" b="b" t="t" l="l"/>
            <a:pathLst>
              <a:path h="1013912" w="984933">
                <a:moveTo>
                  <a:pt x="0" y="0"/>
                </a:moveTo>
                <a:lnTo>
                  <a:pt x="984933" y="0"/>
                </a:lnTo>
                <a:lnTo>
                  <a:pt x="984933" y="1013911"/>
                </a:lnTo>
                <a:lnTo>
                  <a:pt x="0" y="1013911"/>
                </a:lnTo>
                <a:lnTo>
                  <a:pt x="0" y="0"/>
                </a:lnTo>
                <a:close/>
              </a:path>
            </a:pathLst>
          </a:custGeom>
          <a:blipFill>
            <a:blip r:embed="rId5"/>
            <a:stretch>
              <a:fillRect l="-351374" t="-26235" r="-568817" b="-158739"/>
            </a:stretch>
          </a:blipFill>
        </p:spPr>
      </p:sp>
      <p:sp>
        <p:nvSpPr>
          <p:cNvPr name="TextBox 10" id="10"/>
          <p:cNvSpPr txBox="true"/>
          <p:nvPr/>
        </p:nvSpPr>
        <p:spPr>
          <a:xfrm rot="0">
            <a:off x="2173608" y="6423571"/>
            <a:ext cx="4102144" cy="580368"/>
          </a:xfrm>
          <a:prstGeom prst="rect">
            <a:avLst/>
          </a:prstGeom>
        </p:spPr>
        <p:txBody>
          <a:bodyPr anchor="t" rtlCol="false" tIns="0" lIns="0" bIns="0" rIns="0">
            <a:spAutoFit/>
          </a:bodyPr>
          <a:lstStyle/>
          <a:p>
            <a:pPr algn="ctr">
              <a:lnSpc>
                <a:spcPts val="4759"/>
              </a:lnSpc>
            </a:pPr>
            <a:r>
              <a:rPr lang="en-US" sz="3399">
                <a:solidFill>
                  <a:srgbClr val="316E90"/>
                </a:solidFill>
                <a:latin typeface="Canva Sans"/>
                <a:ea typeface="Canva Sans"/>
                <a:cs typeface="Canva Sans"/>
                <a:sym typeface="Canva Sans"/>
              </a:rPr>
              <a:t>connect with me 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067753" y="761558"/>
            <a:ext cx="6152494" cy="584857"/>
          </a:xfrm>
          <a:prstGeom prst="rect">
            <a:avLst/>
          </a:prstGeom>
        </p:spPr>
        <p:txBody>
          <a:bodyPr anchor="t" rtlCol="false" tIns="0" lIns="0" bIns="0" rIns="0">
            <a:spAutoFit/>
          </a:bodyPr>
          <a:lstStyle/>
          <a:p>
            <a:pPr algn="l">
              <a:lnSpc>
                <a:spcPts val="4320"/>
              </a:lnSpc>
            </a:pPr>
            <a:r>
              <a:rPr lang="en-US" b="true" sz="4500">
                <a:solidFill>
                  <a:srgbClr val="316E90"/>
                </a:solidFill>
                <a:latin typeface="Lato Bold"/>
                <a:ea typeface="Lato Bold"/>
                <a:cs typeface="Lato Bold"/>
                <a:sym typeface="Lato Bold"/>
              </a:rPr>
              <a:t>Objective of the Project</a:t>
            </a:r>
          </a:p>
        </p:txBody>
      </p:sp>
      <p:sp>
        <p:nvSpPr>
          <p:cNvPr name="TextBox 6" id="6"/>
          <p:cNvSpPr txBox="true"/>
          <p:nvPr/>
        </p:nvSpPr>
        <p:spPr>
          <a:xfrm rot="0">
            <a:off x="1977592" y="1840741"/>
            <a:ext cx="14332817" cy="7185273"/>
          </a:xfrm>
          <a:prstGeom prst="rect">
            <a:avLst/>
          </a:prstGeom>
        </p:spPr>
        <p:txBody>
          <a:bodyPr anchor="t" rtlCol="false" tIns="0" lIns="0" bIns="0" rIns="0">
            <a:spAutoFit/>
          </a:bodyPr>
          <a:lstStyle/>
          <a:p>
            <a:pPr algn="l" marL="597217" indent="-298609" lvl="1">
              <a:lnSpc>
                <a:spcPts val="3960"/>
              </a:lnSpc>
              <a:buFont typeface="Arial"/>
              <a:buChar char="•"/>
            </a:pPr>
            <a:r>
              <a:rPr lang="en-US" b="true" sz="3300">
                <a:solidFill>
                  <a:srgbClr val="000000"/>
                </a:solidFill>
                <a:latin typeface="Arial Bold"/>
                <a:ea typeface="Arial Bold"/>
                <a:cs typeface="Arial Bold"/>
                <a:sym typeface="Arial Bold"/>
              </a:rPr>
              <a:t>Design &amp; Implement Database: </a:t>
            </a:r>
            <a:r>
              <a:rPr lang="en-US" sz="3300">
                <a:solidFill>
                  <a:srgbClr val="000000"/>
                </a:solidFill>
                <a:latin typeface="Arial"/>
                <a:ea typeface="Arial"/>
                <a:cs typeface="Arial"/>
                <a:sym typeface="Arial"/>
              </a:rPr>
              <a:t>Build a relational database for managing suppliers, customers, products, employees, and orders.</a:t>
            </a:r>
          </a:p>
          <a:p>
            <a:pPr algn="l" marL="597217" indent="-298609" lvl="1">
              <a:lnSpc>
                <a:spcPts val="3960"/>
              </a:lnSpc>
            </a:pPr>
          </a:p>
          <a:p>
            <a:pPr algn="l" marL="597217" indent="-298609" lvl="1">
              <a:lnSpc>
                <a:spcPts val="3960"/>
              </a:lnSpc>
              <a:buFont typeface="Arial"/>
              <a:buChar char="•"/>
            </a:pPr>
            <a:r>
              <a:rPr lang="en-US" b="true" sz="3300">
                <a:solidFill>
                  <a:srgbClr val="000000"/>
                </a:solidFill>
                <a:latin typeface="Arial Bold"/>
                <a:ea typeface="Arial Bold"/>
                <a:cs typeface="Arial Bold"/>
                <a:sym typeface="Arial Bold"/>
              </a:rPr>
              <a:t>Data Retrieval &amp; Manipulation:</a:t>
            </a:r>
            <a:r>
              <a:rPr lang="en-US" sz="3300">
                <a:solidFill>
                  <a:srgbClr val="000000"/>
                </a:solidFill>
                <a:latin typeface="Arial"/>
                <a:ea typeface="Arial"/>
                <a:cs typeface="Arial"/>
                <a:sym typeface="Arial"/>
              </a:rPr>
              <a:t> Use SQL queries (joins, subqueries, aggregations) to extract meaningful information.</a:t>
            </a:r>
          </a:p>
          <a:p>
            <a:pPr algn="l" marL="597217" indent="-298609" lvl="1">
              <a:lnSpc>
                <a:spcPts val="3960"/>
              </a:lnSpc>
            </a:pPr>
          </a:p>
          <a:p>
            <a:pPr algn="l" marL="597217" indent="-298609" lvl="1">
              <a:lnSpc>
                <a:spcPts val="3960"/>
              </a:lnSpc>
              <a:buFont typeface="Arial"/>
              <a:buChar char="•"/>
            </a:pPr>
            <a:r>
              <a:rPr lang="en-US" b="true" sz="3300">
                <a:solidFill>
                  <a:srgbClr val="000000"/>
                </a:solidFill>
                <a:latin typeface="Arial Bold"/>
                <a:ea typeface="Arial Bold"/>
                <a:cs typeface="Arial Bold"/>
                <a:sym typeface="Arial Bold"/>
              </a:rPr>
              <a:t>Business Insights:</a:t>
            </a:r>
            <a:r>
              <a:rPr lang="en-US" sz="3300">
                <a:solidFill>
                  <a:srgbClr val="000000"/>
                </a:solidFill>
                <a:latin typeface="Arial"/>
                <a:ea typeface="Arial"/>
                <a:cs typeface="Arial"/>
                <a:sym typeface="Arial"/>
              </a:rPr>
              <a:t> Analyse customer behaviour, sales trends, product performance, and supplier contributions.</a:t>
            </a:r>
          </a:p>
          <a:p>
            <a:pPr algn="l" marL="597217" indent="-298609" lvl="1">
              <a:lnSpc>
                <a:spcPts val="3960"/>
              </a:lnSpc>
            </a:pPr>
          </a:p>
          <a:p>
            <a:pPr algn="l" marL="597217" indent="-298609" lvl="1">
              <a:lnSpc>
                <a:spcPts val="3960"/>
              </a:lnSpc>
              <a:buFont typeface="Arial"/>
              <a:buChar char="•"/>
            </a:pPr>
            <a:r>
              <a:rPr lang="en-US" b="true" sz="3300">
                <a:solidFill>
                  <a:srgbClr val="000000"/>
                </a:solidFill>
                <a:latin typeface="Arial Bold"/>
                <a:ea typeface="Arial Bold"/>
                <a:cs typeface="Arial Bold"/>
                <a:sym typeface="Arial Bold"/>
              </a:rPr>
              <a:t>Decision Support:</a:t>
            </a:r>
            <a:r>
              <a:rPr lang="en-US" sz="3300">
                <a:solidFill>
                  <a:srgbClr val="000000"/>
                </a:solidFill>
                <a:latin typeface="Arial"/>
                <a:ea typeface="Arial"/>
                <a:cs typeface="Arial"/>
                <a:sym typeface="Arial"/>
              </a:rPr>
              <a:t> Provide insights to improve revenue, inventory management, and employee efficiency.</a:t>
            </a:r>
          </a:p>
          <a:p>
            <a:pPr algn="l" marL="597217" indent="-298609" lvl="1">
              <a:lnSpc>
                <a:spcPts val="3960"/>
              </a:lnSpc>
            </a:pPr>
          </a:p>
          <a:p>
            <a:pPr algn="l" marL="597217" indent="-298609" lvl="1">
              <a:lnSpc>
                <a:spcPts val="3960"/>
              </a:lnSpc>
              <a:buFont typeface="Arial"/>
              <a:buChar char="•"/>
            </a:pPr>
            <a:r>
              <a:rPr lang="en-US" b="true" sz="3300">
                <a:solidFill>
                  <a:srgbClr val="000000"/>
                </a:solidFill>
                <a:latin typeface="Arial Bold"/>
                <a:ea typeface="Arial Bold"/>
                <a:cs typeface="Arial Bold"/>
                <a:sym typeface="Arial Bold"/>
              </a:rPr>
              <a:t>Hands-on SQL Practice:</a:t>
            </a:r>
            <a:r>
              <a:rPr lang="en-US" sz="3300">
                <a:solidFill>
                  <a:srgbClr val="000000"/>
                </a:solidFill>
                <a:latin typeface="Arial"/>
                <a:ea typeface="Arial"/>
                <a:cs typeface="Arial"/>
                <a:sym typeface="Arial"/>
              </a:rPr>
              <a:t> Strengthen skills in schema design, query optimization, and data-driven problem solving.</a:t>
            </a:r>
          </a:p>
        </p:txBody>
      </p:sp>
      <p:grpSp>
        <p:nvGrpSpPr>
          <p:cNvPr name="Group 7" id="7"/>
          <p:cNvGrpSpPr/>
          <p:nvPr/>
        </p:nvGrpSpPr>
        <p:grpSpPr>
          <a:xfrm rot="0">
            <a:off x="12686214" y="9026014"/>
            <a:ext cx="5307334" cy="1107462"/>
            <a:chOff x="0" y="0"/>
            <a:chExt cx="7076446" cy="1476616"/>
          </a:xfrm>
        </p:grpSpPr>
        <p:sp>
          <p:nvSpPr>
            <p:cNvPr name="Freeform 8" id="8"/>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grpSp>
        <p:nvGrpSpPr>
          <p:cNvPr name="Group 7" id="7"/>
          <p:cNvGrpSpPr>
            <a:grpSpLocks noChangeAspect="true"/>
          </p:cNvGrpSpPr>
          <p:nvPr/>
        </p:nvGrpSpPr>
        <p:grpSpPr>
          <a:xfrm rot="0">
            <a:off x="1354127" y="1629736"/>
            <a:ext cx="7853594" cy="7252605"/>
            <a:chOff x="0" y="0"/>
            <a:chExt cx="10471458" cy="9670140"/>
          </a:xfrm>
        </p:grpSpPr>
        <p:sp>
          <p:nvSpPr>
            <p:cNvPr name="Freeform 8" id="8"/>
            <p:cNvSpPr/>
            <p:nvPr/>
          </p:nvSpPr>
          <p:spPr>
            <a:xfrm flipH="false" flipV="false" rot="0">
              <a:off x="0" y="0"/>
              <a:ext cx="10471404" cy="9670161"/>
            </a:xfrm>
            <a:custGeom>
              <a:avLst/>
              <a:gdLst/>
              <a:ahLst/>
              <a:cxnLst/>
              <a:rect r="r" b="b" t="t" l="l"/>
              <a:pathLst>
                <a:path h="9670161" w="10471404">
                  <a:moveTo>
                    <a:pt x="0" y="0"/>
                  </a:moveTo>
                  <a:lnTo>
                    <a:pt x="10471404" y="0"/>
                  </a:lnTo>
                  <a:lnTo>
                    <a:pt x="10471404" y="9670161"/>
                  </a:lnTo>
                  <a:lnTo>
                    <a:pt x="0" y="9670161"/>
                  </a:lnTo>
                  <a:lnTo>
                    <a:pt x="0" y="0"/>
                  </a:lnTo>
                  <a:close/>
                </a:path>
              </a:pathLst>
            </a:custGeom>
            <a:blipFill>
              <a:blip r:embed="rId3"/>
              <a:stretch>
                <a:fillRect l="0" t="0" r="0" b="0"/>
              </a:stretch>
            </a:blipFill>
          </p:spPr>
        </p:sp>
      </p:grpSp>
      <p:sp>
        <p:nvSpPr>
          <p:cNvPr name="TextBox 9" id="9"/>
          <p:cNvSpPr txBox="true"/>
          <p:nvPr/>
        </p:nvSpPr>
        <p:spPr>
          <a:xfrm rot="0">
            <a:off x="5166982" y="522914"/>
            <a:ext cx="8081478" cy="584857"/>
          </a:xfrm>
          <a:prstGeom prst="rect">
            <a:avLst/>
          </a:prstGeom>
        </p:spPr>
        <p:txBody>
          <a:bodyPr anchor="t" rtlCol="false" tIns="0" lIns="0" bIns="0" rIns="0">
            <a:spAutoFit/>
          </a:bodyPr>
          <a:lstStyle/>
          <a:p>
            <a:pPr algn="just">
              <a:lnSpc>
                <a:spcPts val="4320"/>
              </a:lnSpc>
            </a:pPr>
            <a:r>
              <a:rPr lang="en-US" b="true" sz="4500">
                <a:solidFill>
                  <a:srgbClr val="316E90"/>
                </a:solidFill>
                <a:latin typeface="Lato Bold"/>
                <a:ea typeface="Lato Bold"/>
                <a:cs typeface="Lato Bold"/>
                <a:sym typeface="Lato Bold"/>
              </a:rPr>
              <a:t>Entity Relational Diagram (ERD)</a:t>
            </a:r>
          </a:p>
        </p:txBody>
      </p:sp>
      <p:grpSp>
        <p:nvGrpSpPr>
          <p:cNvPr name="Group 10" id="10"/>
          <p:cNvGrpSpPr/>
          <p:nvPr/>
        </p:nvGrpSpPr>
        <p:grpSpPr>
          <a:xfrm rot="0">
            <a:off x="10259376" y="1629736"/>
            <a:ext cx="5982162" cy="6625620"/>
            <a:chOff x="0" y="0"/>
            <a:chExt cx="7976216" cy="8834160"/>
          </a:xfrm>
        </p:grpSpPr>
        <p:sp>
          <p:nvSpPr>
            <p:cNvPr name="Freeform 11" id="11"/>
            <p:cNvSpPr/>
            <p:nvPr/>
          </p:nvSpPr>
          <p:spPr>
            <a:xfrm flipH="false" flipV="false" rot="0">
              <a:off x="15875" y="15875"/>
              <a:ext cx="7944485" cy="8802370"/>
            </a:xfrm>
            <a:custGeom>
              <a:avLst/>
              <a:gdLst/>
              <a:ahLst/>
              <a:cxnLst/>
              <a:rect r="r" b="b" t="t" l="l"/>
              <a:pathLst>
                <a:path h="8802370" w="7944485">
                  <a:moveTo>
                    <a:pt x="0" y="0"/>
                  </a:moveTo>
                  <a:lnTo>
                    <a:pt x="7944485" y="0"/>
                  </a:lnTo>
                  <a:lnTo>
                    <a:pt x="7944485" y="8802370"/>
                  </a:lnTo>
                  <a:lnTo>
                    <a:pt x="0" y="8802370"/>
                  </a:lnTo>
                  <a:close/>
                </a:path>
              </a:pathLst>
            </a:custGeom>
            <a:solidFill>
              <a:srgbClr val="FFFFFF"/>
            </a:solidFill>
            <a:ln w="12700">
              <a:solidFill>
                <a:srgbClr val="000000"/>
              </a:solidFill>
            </a:ln>
          </p:spPr>
        </p:sp>
        <p:sp>
          <p:nvSpPr>
            <p:cNvPr name="Freeform 12" id="12"/>
            <p:cNvSpPr/>
            <p:nvPr/>
          </p:nvSpPr>
          <p:spPr>
            <a:xfrm flipH="false" flipV="false" rot="0">
              <a:off x="0" y="0"/>
              <a:ext cx="7976235" cy="8834120"/>
            </a:xfrm>
            <a:custGeom>
              <a:avLst/>
              <a:gdLst/>
              <a:ahLst/>
              <a:cxnLst/>
              <a:rect r="r" b="b" t="t" l="l"/>
              <a:pathLst>
                <a:path h="8834120" w="7976235">
                  <a:moveTo>
                    <a:pt x="15875" y="0"/>
                  </a:moveTo>
                  <a:lnTo>
                    <a:pt x="7960360" y="0"/>
                  </a:lnTo>
                  <a:cubicBezTo>
                    <a:pt x="7969123" y="0"/>
                    <a:pt x="7976235" y="7112"/>
                    <a:pt x="7976235" y="15875"/>
                  </a:cubicBezTo>
                  <a:lnTo>
                    <a:pt x="7976235" y="8818245"/>
                  </a:lnTo>
                  <a:cubicBezTo>
                    <a:pt x="7976235" y="8827008"/>
                    <a:pt x="7969123" y="8834120"/>
                    <a:pt x="7960360" y="8834120"/>
                  </a:cubicBezTo>
                  <a:lnTo>
                    <a:pt x="15875" y="8834120"/>
                  </a:lnTo>
                  <a:cubicBezTo>
                    <a:pt x="7112" y="8834120"/>
                    <a:pt x="0" y="8827008"/>
                    <a:pt x="0" y="8818245"/>
                  </a:cubicBezTo>
                  <a:lnTo>
                    <a:pt x="0" y="15875"/>
                  </a:lnTo>
                  <a:cubicBezTo>
                    <a:pt x="0" y="7112"/>
                    <a:pt x="7112" y="0"/>
                    <a:pt x="15875" y="0"/>
                  </a:cubicBezTo>
                  <a:moveTo>
                    <a:pt x="15875" y="31750"/>
                  </a:moveTo>
                  <a:lnTo>
                    <a:pt x="15875" y="15875"/>
                  </a:lnTo>
                  <a:lnTo>
                    <a:pt x="31750" y="15875"/>
                  </a:lnTo>
                  <a:lnTo>
                    <a:pt x="31750" y="8818245"/>
                  </a:lnTo>
                  <a:lnTo>
                    <a:pt x="15875" y="8818245"/>
                  </a:lnTo>
                  <a:lnTo>
                    <a:pt x="15875" y="8802370"/>
                  </a:lnTo>
                  <a:lnTo>
                    <a:pt x="7960360" y="8802370"/>
                  </a:lnTo>
                  <a:lnTo>
                    <a:pt x="7960360" y="8818245"/>
                  </a:lnTo>
                  <a:lnTo>
                    <a:pt x="7944485" y="8818245"/>
                  </a:lnTo>
                  <a:lnTo>
                    <a:pt x="7944485" y="15875"/>
                  </a:lnTo>
                  <a:lnTo>
                    <a:pt x="7960360" y="15875"/>
                  </a:lnTo>
                  <a:lnTo>
                    <a:pt x="7960360" y="31750"/>
                  </a:lnTo>
                  <a:lnTo>
                    <a:pt x="15875" y="31750"/>
                  </a:lnTo>
                  <a:close/>
                </a:path>
              </a:pathLst>
            </a:custGeom>
            <a:solidFill>
              <a:srgbClr val="6AAC91"/>
            </a:solidFill>
            <a:ln w="12700">
              <a:solidFill>
                <a:srgbClr val="000000"/>
              </a:solidFill>
            </a:ln>
          </p:spPr>
        </p:sp>
        <p:sp>
          <p:nvSpPr>
            <p:cNvPr name="TextBox 13" id="13"/>
            <p:cNvSpPr txBox="true"/>
            <p:nvPr/>
          </p:nvSpPr>
          <p:spPr>
            <a:xfrm>
              <a:off x="0" y="-9525"/>
              <a:ext cx="7976216" cy="8843685"/>
            </a:xfrm>
            <a:prstGeom prst="rect">
              <a:avLst/>
            </a:prstGeom>
          </p:spPr>
          <p:txBody>
            <a:bodyPr anchor="t" rtlCol="false" tIns="50800" lIns="50800" bIns="50800" rIns="50800"/>
            <a:lstStyle/>
            <a:p>
              <a:pPr algn="l" marL="380048" indent="-190024" lvl="1">
                <a:lnSpc>
                  <a:spcPts val="2520"/>
                </a:lnSpc>
                <a:buFont typeface="Arial"/>
                <a:buChar char="•"/>
              </a:pPr>
              <a:r>
                <a:rPr lang="en-US" b="true" sz="2100">
                  <a:solidFill>
                    <a:srgbClr val="000000"/>
                  </a:solidFill>
                  <a:latin typeface="Arial Bold"/>
                  <a:ea typeface="Arial Bold"/>
                  <a:cs typeface="Arial Bold"/>
                  <a:sym typeface="Arial Bold"/>
                </a:rPr>
                <a:t>Customers – </a:t>
              </a:r>
              <a:r>
                <a:rPr lang="en-US" sz="2100">
                  <a:solidFill>
                    <a:srgbClr val="000000"/>
                  </a:solidFill>
                  <a:latin typeface="Arial"/>
                  <a:ea typeface="Arial"/>
                  <a:cs typeface="Arial"/>
                  <a:sym typeface="Arial"/>
                </a:rPr>
                <a:t>Store customer details; one customer can place many orders.</a:t>
              </a:r>
            </a:p>
            <a:p>
              <a:pPr algn="l" marL="380048" indent="-190024" lvl="1">
                <a:lnSpc>
                  <a:spcPts val="2520"/>
                </a:lnSpc>
              </a:pPr>
            </a:p>
            <a:p>
              <a:pPr algn="l" marL="380048" indent="-190024" lvl="1">
                <a:lnSpc>
                  <a:spcPts val="2520"/>
                </a:lnSpc>
                <a:buFont typeface="Arial"/>
                <a:buChar char="•"/>
              </a:pPr>
              <a:r>
                <a:rPr lang="en-US" b="true" sz="2100">
                  <a:solidFill>
                    <a:srgbClr val="000000"/>
                  </a:solidFill>
                  <a:latin typeface="Arial Bold"/>
                  <a:ea typeface="Arial Bold"/>
                  <a:cs typeface="Arial Bold"/>
                  <a:sym typeface="Arial Bold"/>
                </a:rPr>
                <a:t>Employees – </a:t>
              </a:r>
              <a:r>
                <a:rPr lang="en-US" sz="2100">
                  <a:solidFill>
                    <a:srgbClr val="000000"/>
                  </a:solidFill>
                  <a:latin typeface="Arial"/>
                  <a:ea typeface="Arial"/>
                  <a:cs typeface="Arial"/>
                  <a:sym typeface="Arial"/>
                </a:rPr>
                <a:t>Manage orders; one employee can handle many orders.</a:t>
              </a:r>
            </a:p>
            <a:p>
              <a:pPr algn="l" marL="380048" indent="-190024" lvl="1">
                <a:lnSpc>
                  <a:spcPts val="2520"/>
                </a:lnSpc>
              </a:pPr>
            </a:p>
            <a:p>
              <a:pPr algn="l" marL="380048" indent="-190024" lvl="1">
                <a:lnSpc>
                  <a:spcPts val="2520"/>
                </a:lnSpc>
                <a:buFont typeface="Arial"/>
                <a:buChar char="•"/>
              </a:pPr>
              <a:r>
                <a:rPr lang="en-US" b="true" sz="2100">
                  <a:solidFill>
                    <a:srgbClr val="000000"/>
                  </a:solidFill>
                  <a:latin typeface="Arial Bold"/>
                  <a:ea typeface="Arial Bold"/>
                  <a:cs typeface="Arial Bold"/>
                  <a:sym typeface="Arial Bold"/>
                </a:rPr>
                <a:t>Orders – </a:t>
              </a:r>
              <a:r>
                <a:rPr lang="en-US" sz="2100">
                  <a:solidFill>
                    <a:srgbClr val="000000"/>
                  </a:solidFill>
                  <a:latin typeface="Arial"/>
                  <a:ea typeface="Arial"/>
                  <a:cs typeface="Arial"/>
                  <a:sym typeface="Arial"/>
                </a:rPr>
                <a:t>Record customer orders, linked to customers and employees.</a:t>
              </a:r>
            </a:p>
            <a:p>
              <a:pPr algn="l" marL="380048" indent="-190024" lvl="1">
                <a:lnSpc>
                  <a:spcPts val="2520"/>
                </a:lnSpc>
              </a:pPr>
            </a:p>
            <a:p>
              <a:pPr algn="l" marL="380048" indent="-190024" lvl="1">
                <a:lnSpc>
                  <a:spcPts val="2520"/>
                </a:lnSpc>
                <a:buFont typeface="Arial"/>
                <a:buChar char="•"/>
              </a:pPr>
              <a:r>
                <a:rPr lang="en-US" b="true" sz="2100">
                  <a:solidFill>
                    <a:srgbClr val="000000"/>
                  </a:solidFill>
                  <a:latin typeface="Arial Bold"/>
                  <a:ea typeface="Arial Bold"/>
                  <a:cs typeface="Arial Bold"/>
                  <a:sym typeface="Arial Bold"/>
                </a:rPr>
                <a:t>Order_Details – </a:t>
              </a:r>
              <a:r>
                <a:rPr lang="en-US" sz="2100">
                  <a:solidFill>
                    <a:srgbClr val="000000"/>
                  </a:solidFill>
                  <a:latin typeface="Arial"/>
                  <a:ea typeface="Arial"/>
                  <a:cs typeface="Arial"/>
                  <a:sym typeface="Arial"/>
                </a:rPr>
                <a:t>Capture product quantity and pricing for each order.</a:t>
              </a:r>
            </a:p>
            <a:p>
              <a:pPr algn="l" marL="380048" indent="-190024" lvl="1">
                <a:lnSpc>
                  <a:spcPts val="2520"/>
                </a:lnSpc>
              </a:pPr>
            </a:p>
            <a:p>
              <a:pPr algn="l" marL="380048" indent="-190024" lvl="1">
                <a:lnSpc>
                  <a:spcPts val="2520"/>
                </a:lnSpc>
                <a:buFont typeface="Arial"/>
                <a:buChar char="•"/>
              </a:pPr>
              <a:r>
                <a:rPr lang="en-US" b="true" sz="2100">
                  <a:solidFill>
                    <a:srgbClr val="000000"/>
                  </a:solidFill>
                  <a:latin typeface="Arial Bold"/>
                  <a:ea typeface="Arial Bold"/>
                  <a:cs typeface="Arial Bold"/>
                  <a:sym typeface="Arial Bold"/>
                </a:rPr>
                <a:t>Products – </a:t>
              </a:r>
              <a:r>
                <a:rPr lang="en-US" sz="2100">
                  <a:solidFill>
                    <a:srgbClr val="000000"/>
                  </a:solidFill>
                  <a:latin typeface="Arial"/>
                  <a:ea typeface="Arial"/>
                  <a:cs typeface="Arial"/>
                  <a:sym typeface="Arial"/>
                </a:rPr>
                <a:t>Store product info, linked to suppliers and categories.</a:t>
              </a:r>
            </a:p>
            <a:p>
              <a:pPr algn="l" marL="380048" indent="-190024" lvl="1">
                <a:lnSpc>
                  <a:spcPts val="2520"/>
                </a:lnSpc>
              </a:pPr>
            </a:p>
            <a:p>
              <a:pPr algn="l" marL="380048" indent="-190024" lvl="1">
                <a:lnSpc>
                  <a:spcPts val="2520"/>
                </a:lnSpc>
                <a:buFont typeface="Arial"/>
                <a:buChar char="•"/>
              </a:pPr>
              <a:r>
                <a:rPr lang="en-US" b="true" sz="2100">
                  <a:solidFill>
                    <a:srgbClr val="000000"/>
                  </a:solidFill>
                  <a:latin typeface="Arial Bold"/>
                  <a:ea typeface="Arial Bold"/>
                  <a:cs typeface="Arial Bold"/>
                  <a:sym typeface="Arial Bold"/>
                </a:rPr>
                <a:t>Suppliers – </a:t>
              </a:r>
              <a:r>
                <a:rPr lang="en-US" sz="2100">
                  <a:solidFill>
                    <a:srgbClr val="000000"/>
                  </a:solidFill>
                  <a:latin typeface="Arial"/>
                  <a:ea typeface="Arial"/>
                  <a:cs typeface="Arial"/>
                  <a:sym typeface="Arial"/>
                </a:rPr>
                <a:t>Provide products; one supplier can supply many items.</a:t>
              </a:r>
            </a:p>
            <a:p>
              <a:pPr algn="l" marL="380048" indent="-190024" lvl="1">
                <a:lnSpc>
                  <a:spcPts val="2520"/>
                </a:lnSpc>
              </a:pPr>
            </a:p>
            <a:p>
              <a:pPr algn="l" marL="380048" indent="-190024" lvl="1">
                <a:lnSpc>
                  <a:spcPts val="2520"/>
                </a:lnSpc>
                <a:buFont typeface="Arial"/>
                <a:buChar char="•"/>
              </a:pPr>
              <a:r>
                <a:rPr lang="en-US" b="true" sz="2100">
                  <a:solidFill>
                    <a:srgbClr val="000000"/>
                  </a:solidFill>
                  <a:latin typeface="Arial Bold"/>
                  <a:ea typeface="Arial Bold"/>
                  <a:cs typeface="Arial Bold"/>
                  <a:sym typeface="Arial Bold"/>
                </a:rPr>
                <a:t>Categories – </a:t>
              </a:r>
              <a:r>
                <a:rPr lang="en-US" sz="2100">
                  <a:solidFill>
                    <a:srgbClr val="000000"/>
                  </a:solidFill>
                  <a:latin typeface="Arial"/>
                  <a:ea typeface="Arial"/>
                  <a:cs typeface="Arial"/>
                  <a:sym typeface="Arial"/>
                </a:rPr>
                <a:t>Define product groups; one category can contain many products.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2969205" y="2114365"/>
            <a:ext cx="10205628" cy="428603"/>
          </a:xfrm>
          <a:prstGeom prst="rect">
            <a:avLst/>
          </a:prstGeom>
        </p:spPr>
        <p:txBody>
          <a:bodyPr anchor="t" rtlCol="false" tIns="0" lIns="0" bIns="0" rIns="0">
            <a:spAutoFit/>
          </a:bodyPr>
          <a:lstStyle/>
          <a:p>
            <a:pPr algn="l">
              <a:lnSpc>
                <a:spcPts val="3240"/>
              </a:lnSpc>
            </a:pPr>
            <a:r>
              <a:rPr lang="en-US" sz="2700" b="true">
                <a:solidFill>
                  <a:srgbClr val="000000"/>
                </a:solidFill>
                <a:latin typeface="Arial Bold"/>
                <a:ea typeface="Arial Bold"/>
                <a:cs typeface="Arial Bold"/>
                <a:sym typeface="Arial Bold"/>
              </a:rPr>
              <a:t>1. Who are the top 5 customers by total purchase amount?</a:t>
            </a:r>
          </a:p>
        </p:txBody>
      </p:sp>
      <p:grpSp>
        <p:nvGrpSpPr>
          <p:cNvPr name="Group 8" id="8"/>
          <p:cNvGrpSpPr>
            <a:grpSpLocks noChangeAspect="true"/>
          </p:cNvGrpSpPr>
          <p:nvPr/>
        </p:nvGrpSpPr>
        <p:grpSpPr>
          <a:xfrm rot="0">
            <a:off x="10853459" y="3864778"/>
            <a:ext cx="5843070" cy="2124957"/>
            <a:chOff x="0" y="0"/>
            <a:chExt cx="7790760" cy="2833276"/>
          </a:xfrm>
        </p:grpSpPr>
        <p:sp>
          <p:nvSpPr>
            <p:cNvPr name="Freeform 9" id="9"/>
            <p:cNvSpPr/>
            <p:nvPr/>
          </p:nvSpPr>
          <p:spPr>
            <a:xfrm flipH="false" flipV="false" rot="0">
              <a:off x="0" y="0"/>
              <a:ext cx="7790815" cy="2833243"/>
            </a:xfrm>
            <a:custGeom>
              <a:avLst/>
              <a:gdLst/>
              <a:ahLst/>
              <a:cxnLst/>
              <a:rect r="r" b="b" t="t" l="l"/>
              <a:pathLst>
                <a:path h="2833243" w="7790815">
                  <a:moveTo>
                    <a:pt x="0" y="0"/>
                  </a:moveTo>
                  <a:lnTo>
                    <a:pt x="7790815" y="0"/>
                  </a:lnTo>
                  <a:lnTo>
                    <a:pt x="7790815" y="2833243"/>
                  </a:lnTo>
                  <a:lnTo>
                    <a:pt x="0" y="2833243"/>
                  </a:lnTo>
                  <a:lnTo>
                    <a:pt x="0" y="0"/>
                  </a:lnTo>
                  <a:close/>
                </a:path>
              </a:pathLst>
            </a:custGeom>
            <a:blipFill>
              <a:blip r:embed="rId3"/>
              <a:stretch>
                <a:fillRect l="0" t="-10802" r="0" b="-10804"/>
              </a:stretch>
            </a:blipFill>
          </p:spPr>
        </p:sp>
      </p:grpSp>
      <p:sp>
        <p:nvSpPr>
          <p:cNvPr name="TextBox 10" id="10"/>
          <p:cNvSpPr txBox="true"/>
          <p:nvPr/>
        </p:nvSpPr>
        <p:spPr>
          <a:xfrm rot="0">
            <a:off x="10944898" y="3133773"/>
            <a:ext cx="1756532"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OUTPUT: </a:t>
            </a:r>
          </a:p>
        </p:txBody>
      </p:sp>
      <p:sp>
        <p:nvSpPr>
          <p:cNvPr name="TextBox 11" id="11"/>
          <p:cNvSpPr txBox="true"/>
          <p:nvPr/>
        </p:nvSpPr>
        <p:spPr>
          <a:xfrm rot="0">
            <a:off x="2969205" y="7320796"/>
            <a:ext cx="12073029" cy="1312605"/>
          </a:xfrm>
          <a:prstGeom prst="rect">
            <a:avLst/>
          </a:prstGeom>
        </p:spPr>
        <p:txBody>
          <a:bodyPr anchor="t" rtlCol="false" tIns="0" lIns="0" bIns="0" rIns="0">
            <a:spAutoFit/>
          </a:bodyPr>
          <a:lstStyle/>
          <a:p>
            <a:pPr algn="l">
              <a:lnSpc>
                <a:spcPts val="3240"/>
              </a:lnSpc>
            </a:pPr>
            <a:r>
              <a:rPr lang="en-US" sz="2700">
                <a:solidFill>
                  <a:srgbClr val="000000"/>
                </a:solidFill>
                <a:latin typeface="Arial"/>
                <a:ea typeface="Arial"/>
                <a:cs typeface="Arial"/>
                <a:sym typeface="Arial"/>
              </a:rPr>
              <a:t>The analysis shows that </a:t>
            </a:r>
            <a:r>
              <a:rPr lang="en-US" sz="2700" i="true">
                <a:solidFill>
                  <a:srgbClr val="000000"/>
                </a:solidFill>
                <a:latin typeface="Arial Italics"/>
                <a:ea typeface="Arial Italics"/>
                <a:cs typeface="Arial Italics"/>
                <a:sym typeface="Arial Italics"/>
              </a:rPr>
              <a:t>Chetan Naidu</a:t>
            </a:r>
            <a:r>
              <a:rPr lang="en-US" sz="2700">
                <a:solidFill>
                  <a:srgbClr val="000000"/>
                </a:solidFill>
                <a:latin typeface="Arial"/>
                <a:ea typeface="Arial"/>
                <a:cs typeface="Arial"/>
                <a:sym typeface="Arial"/>
              </a:rPr>
              <a:t> is the top customer, followed by Kapila and Eshwar Rao, each with purchases above 10K.</a:t>
            </a:r>
          </a:p>
          <a:p>
            <a:pPr algn="l">
              <a:lnSpc>
                <a:spcPts val="3240"/>
              </a:lnSpc>
            </a:pPr>
            <a:r>
              <a:rPr lang="en-US" sz="2700">
                <a:solidFill>
                  <a:srgbClr val="000000"/>
                </a:solidFill>
                <a:latin typeface="Arial"/>
                <a:ea typeface="Arial"/>
                <a:cs typeface="Arial"/>
                <a:sym typeface="Arial"/>
              </a:rPr>
              <a:t>This shows that a few loyal customers make a large share of revenue.</a:t>
            </a:r>
          </a:p>
        </p:txBody>
      </p:sp>
      <p:sp>
        <p:nvSpPr>
          <p:cNvPr name="TextBox 12" id="12"/>
          <p:cNvSpPr txBox="true"/>
          <p:nvPr/>
        </p:nvSpPr>
        <p:spPr>
          <a:xfrm rot="0">
            <a:off x="2969205" y="6530765"/>
            <a:ext cx="2192964"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Observation</a:t>
            </a:r>
          </a:p>
        </p:txBody>
      </p:sp>
      <p:sp>
        <p:nvSpPr>
          <p:cNvPr name="TextBox 13" id="13"/>
          <p:cNvSpPr txBox="true"/>
          <p:nvPr/>
        </p:nvSpPr>
        <p:spPr>
          <a:xfrm rot="0">
            <a:off x="3938061" y="676264"/>
            <a:ext cx="8625220" cy="695347"/>
          </a:xfrm>
          <a:prstGeom prst="rect">
            <a:avLst/>
          </a:prstGeom>
        </p:spPr>
        <p:txBody>
          <a:bodyPr anchor="t" rtlCol="false" tIns="0" lIns="0" bIns="0" rIns="0">
            <a:spAutoFit/>
          </a:bodyPr>
          <a:lstStyle/>
          <a:p>
            <a:pPr algn="l">
              <a:lnSpc>
                <a:spcPts val="5400"/>
              </a:lnSpc>
            </a:pPr>
            <a:r>
              <a:rPr lang="en-US" b="true" sz="4500">
                <a:solidFill>
                  <a:srgbClr val="316E90"/>
                </a:solidFill>
                <a:latin typeface="Lato Bold"/>
                <a:ea typeface="Lato Bold"/>
                <a:cs typeface="Lato Bold"/>
                <a:sym typeface="Lato Bold"/>
              </a:rPr>
              <a:t>Key analysis questions (use cases)</a:t>
            </a:r>
          </a:p>
        </p:txBody>
      </p:sp>
      <p:grpSp>
        <p:nvGrpSpPr>
          <p:cNvPr name="Group 14" id="14"/>
          <p:cNvGrpSpPr>
            <a:grpSpLocks noChangeAspect="true"/>
          </p:cNvGrpSpPr>
          <p:nvPr/>
        </p:nvGrpSpPr>
        <p:grpSpPr>
          <a:xfrm rot="0">
            <a:off x="3206288" y="3152823"/>
            <a:ext cx="5436354" cy="2661966"/>
            <a:chOff x="0" y="0"/>
            <a:chExt cx="7248472" cy="3549288"/>
          </a:xfrm>
        </p:grpSpPr>
        <p:sp>
          <p:nvSpPr>
            <p:cNvPr name="Freeform 15" id="15"/>
            <p:cNvSpPr/>
            <p:nvPr/>
          </p:nvSpPr>
          <p:spPr>
            <a:xfrm flipH="false" flipV="false" rot="0">
              <a:off x="0" y="0"/>
              <a:ext cx="7248525" cy="3549269"/>
            </a:xfrm>
            <a:custGeom>
              <a:avLst/>
              <a:gdLst/>
              <a:ahLst/>
              <a:cxnLst/>
              <a:rect r="r" b="b" t="t" l="l"/>
              <a:pathLst>
                <a:path h="3549269" w="7248525">
                  <a:moveTo>
                    <a:pt x="0" y="0"/>
                  </a:moveTo>
                  <a:lnTo>
                    <a:pt x="7248525" y="0"/>
                  </a:lnTo>
                  <a:lnTo>
                    <a:pt x="7248525" y="3549269"/>
                  </a:lnTo>
                  <a:lnTo>
                    <a:pt x="0" y="3549269"/>
                  </a:lnTo>
                  <a:lnTo>
                    <a:pt x="0" y="0"/>
                  </a:lnTo>
                  <a:close/>
                </a:path>
              </a:pathLst>
            </a:custGeom>
            <a:blipFill>
              <a:blip r:embed="rId4"/>
              <a:stretch>
                <a:fillRect l="0" t="-259" r="0" b="-26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1028700" y="1009650"/>
            <a:ext cx="9362610" cy="428603"/>
          </a:xfrm>
          <a:prstGeom prst="rect">
            <a:avLst/>
          </a:prstGeom>
        </p:spPr>
        <p:txBody>
          <a:bodyPr anchor="t" rtlCol="false" tIns="0" lIns="0" bIns="0" rIns="0">
            <a:spAutoFit/>
          </a:bodyPr>
          <a:lstStyle/>
          <a:p>
            <a:pPr algn="l">
              <a:lnSpc>
                <a:spcPts val="3240"/>
              </a:lnSpc>
            </a:pPr>
            <a:r>
              <a:rPr lang="en-US" sz="2700" b="true">
                <a:solidFill>
                  <a:srgbClr val="000000"/>
                </a:solidFill>
                <a:latin typeface="Arial Bold"/>
                <a:ea typeface="Arial Bold"/>
                <a:cs typeface="Arial Bold"/>
                <a:sym typeface="Arial Bold"/>
              </a:rPr>
              <a:t>2. How many products exist in each category?</a:t>
            </a:r>
          </a:p>
        </p:txBody>
      </p:sp>
      <p:sp>
        <p:nvSpPr>
          <p:cNvPr name="TextBox 8" id="8"/>
          <p:cNvSpPr txBox="true"/>
          <p:nvPr/>
        </p:nvSpPr>
        <p:spPr>
          <a:xfrm rot="0">
            <a:off x="10204356" y="3918900"/>
            <a:ext cx="1756532"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OUTPUT: </a:t>
            </a:r>
          </a:p>
        </p:txBody>
      </p:sp>
      <p:sp>
        <p:nvSpPr>
          <p:cNvPr name="TextBox 9" id="9"/>
          <p:cNvSpPr txBox="true"/>
          <p:nvPr/>
        </p:nvSpPr>
        <p:spPr>
          <a:xfrm rot="0">
            <a:off x="1028700" y="7297911"/>
            <a:ext cx="12073029" cy="1728103"/>
          </a:xfrm>
          <a:prstGeom prst="rect">
            <a:avLst/>
          </a:prstGeom>
        </p:spPr>
        <p:txBody>
          <a:bodyPr anchor="t" rtlCol="false" tIns="0" lIns="0" bIns="0" rIns="0">
            <a:spAutoFit/>
          </a:bodyPr>
          <a:lstStyle/>
          <a:p>
            <a:pPr algn="l">
              <a:lnSpc>
                <a:spcPts val="3240"/>
              </a:lnSpc>
            </a:pPr>
            <a:r>
              <a:rPr lang="en-US" sz="2700">
                <a:solidFill>
                  <a:srgbClr val="000000"/>
                </a:solidFill>
                <a:latin typeface="Arial"/>
                <a:ea typeface="Arial"/>
                <a:cs typeface="Arial"/>
                <a:sym typeface="Arial"/>
              </a:rPr>
              <a:t>The results show that </a:t>
            </a:r>
            <a:r>
              <a:rPr lang="en-US" sz="2700" i="true">
                <a:solidFill>
                  <a:srgbClr val="000000"/>
                </a:solidFill>
                <a:latin typeface="Arial Italics"/>
                <a:ea typeface="Arial Italics"/>
                <a:cs typeface="Arial Italics"/>
                <a:sym typeface="Arial Italics"/>
              </a:rPr>
              <a:t>Grains &amp; Cereals</a:t>
            </a:r>
            <a:r>
              <a:rPr lang="en-US" sz="2700">
                <a:solidFill>
                  <a:srgbClr val="000000"/>
                </a:solidFill>
                <a:latin typeface="Arial"/>
                <a:ea typeface="Arial"/>
                <a:cs typeface="Arial"/>
                <a:sym typeface="Arial"/>
              </a:rPr>
              <a:t> and </a:t>
            </a:r>
            <a:r>
              <a:rPr lang="en-US" sz="2700" i="true">
                <a:solidFill>
                  <a:srgbClr val="000000"/>
                </a:solidFill>
                <a:latin typeface="Arial Italics"/>
                <a:ea typeface="Arial Italics"/>
                <a:cs typeface="Arial Italics"/>
                <a:sym typeface="Arial Italics"/>
              </a:rPr>
              <a:t>Snacks &amp; Confectioneries</a:t>
            </a:r>
            <a:r>
              <a:rPr lang="en-US" sz="2700">
                <a:solidFill>
                  <a:srgbClr val="000000"/>
                </a:solidFill>
                <a:latin typeface="Arial"/>
                <a:ea typeface="Arial"/>
                <a:cs typeface="Arial"/>
                <a:sym typeface="Arial"/>
              </a:rPr>
              <a:t> dominate with the highest number of products. Meanwhile, Household has the least with only 3 products. This means the store is more focused on food items compared to household or personal care.</a:t>
            </a:r>
          </a:p>
        </p:txBody>
      </p:sp>
      <p:sp>
        <p:nvSpPr>
          <p:cNvPr name="TextBox 10" id="10"/>
          <p:cNvSpPr txBox="true"/>
          <p:nvPr/>
        </p:nvSpPr>
        <p:spPr>
          <a:xfrm rot="0">
            <a:off x="2214846" y="6383220"/>
            <a:ext cx="2192964"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Observation</a:t>
            </a:r>
          </a:p>
        </p:txBody>
      </p:sp>
      <p:grpSp>
        <p:nvGrpSpPr>
          <p:cNvPr name="Group 11" id="11"/>
          <p:cNvGrpSpPr>
            <a:grpSpLocks noChangeAspect="true"/>
          </p:cNvGrpSpPr>
          <p:nvPr/>
        </p:nvGrpSpPr>
        <p:grpSpPr>
          <a:xfrm rot="0">
            <a:off x="9724803" y="4736606"/>
            <a:ext cx="5315692" cy="1971949"/>
            <a:chOff x="0" y="0"/>
            <a:chExt cx="7087590" cy="2629266"/>
          </a:xfrm>
        </p:grpSpPr>
        <p:sp>
          <p:nvSpPr>
            <p:cNvPr name="Freeform 12" id="12"/>
            <p:cNvSpPr/>
            <p:nvPr/>
          </p:nvSpPr>
          <p:spPr>
            <a:xfrm flipH="false" flipV="false" rot="0">
              <a:off x="0" y="0"/>
              <a:ext cx="7087616" cy="2629281"/>
            </a:xfrm>
            <a:custGeom>
              <a:avLst/>
              <a:gdLst/>
              <a:ahLst/>
              <a:cxnLst/>
              <a:rect r="r" b="b" t="t" l="l"/>
              <a:pathLst>
                <a:path h="2629281" w="7087616">
                  <a:moveTo>
                    <a:pt x="0" y="0"/>
                  </a:moveTo>
                  <a:lnTo>
                    <a:pt x="7087616" y="0"/>
                  </a:lnTo>
                  <a:lnTo>
                    <a:pt x="7087616" y="2629281"/>
                  </a:lnTo>
                  <a:lnTo>
                    <a:pt x="0" y="2629281"/>
                  </a:lnTo>
                  <a:lnTo>
                    <a:pt x="0" y="0"/>
                  </a:lnTo>
                  <a:close/>
                </a:path>
              </a:pathLst>
            </a:custGeom>
            <a:blipFill>
              <a:blip r:embed="rId3"/>
              <a:stretch>
                <a:fillRect l="0" t="0" r="0" b="0"/>
              </a:stretch>
            </a:blipFill>
          </p:spPr>
        </p:sp>
      </p:grpSp>
      <p:grpSp>
        <p:nvGrpSpPr>
          <p:cNvPr name="Group 13" id="13"/>
          <p:cNvGrpSpPr>
            <a:grpSpLocks noChangeAspect="true"/>
          </p:cNvGrpSpPr>
          <p:nvPr/>
        </p:nvGrpSpPr>
        <p:grpSpPr>
          <a:xfrm rot="0">
            <a:off x="1244675" y="2122376"/>
            <a:ext cx="8202170" cy="1543266"/>
            <a:chOff x="0" y="0"/>
            <a:chExt cx="10936226" cy="2057688"/>
          </a:xfrm>
        </p:grpSpPr>
        <p:sp>
          <p:nvSpPr>
            <p:cNvPr name="Freeform 14" id="14"/>
            <p:cNvSpPr/>
            <p:nvPr/>
          </p:nvSpPr>
          <p:spPr>
            <a:xfrm flipH="false" flipV="false" rot="0">
              <a:off x="0" y="0"/>
              <a:ext cx="10936224" cy="2057654"/>
            </a:xfrm>
            <a:custGeom>
              <a:avLst/>
              <a:gdLst/>
              <a:ahLst/>
              <a:cxnLst/>
              <a:rect r="r" b="b" t="t" l="l"/>
              <a:pathLst>
                <a:path h="2057654" w="10936224">
                  <a:moveTo>
                    <a:pt x="0" y="0"/>
                  </a:moveTo>
                  <a:lnTo>
                    <a:pt x="10936224" y="0"/>
                  </a:lnTo>
                  <a:lnTo>
                    <a:pt x="10936224" y="2057654"/>
                  </a:lnTo>
                  <a:lnTo>
                    <a:pt x="0" y="2057654"/>
                  </a:lnTo>
                  <a:lnTo>
                    <a:pt x="0" y="0"/>
                  </a:lnTo>
                  <a:close/>
                </a:path>
              </a:pathLst>
            </a:custGeom>
            <a:blipFill>
              <a:blip r:embed="rId4"/>
              <a:stretch>
                <a:fillRect l="0" t="0" r="0" b="-1"/>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1028700" y="1009650"/>
            <a:ext cx="11065826" cy="428603"/>
          </a:xfrm>
          <a:prstGeom prst="rect">
            <a:avLst/>
          </a:prstGeom>
        </p:spPr>
        <p:txBody>
          <a:bodyPr anchor="t" rtlCol="false" tIns="0" lIns="0" bIns="0" rIns="0">
            <a:spAutoFit/>
          </a:bodyPr>
          <a:lstStyle/>
          <a:p>
            <a:pPr algn="l">
              <a:lnSpc>
                <a:spcPts val="3240"/>
              </a:lnSpc>
            </a:pPr>
            <a:r>
              <a:rPr lang="en-US" sz="2700" b="true">
                <a:solidFill>
                  <a:srgbClr val="000000"/>
                </a:solidFill>
                <a:latin typeface="Arial Bold"/>
                <a:ea typeface="Arial Bold"/>
                <a:cs typeface="Arial Bold"/>
                <a:sym typeface="Arial Bold"/>
              </a:rPr>
              <a:t>3. What are the monthly trends in order volume and revenue?</a:t>
            </a:r>
          </a:p>
        </p:txBody>
      </p:sp>
      <p:sp>
        <p:nvSpPr>
          <p:cNvPr name="TextBox 8" id="8"/>
          <p:cNvSpPr txBox="true"/>
          <p:nvPr/>
        </p:nvSpPr>
        <p:spPr>
          <a:xfrm rot="0">
            <a:off x="10445476" y="4289304"/>
            <a:ext cx="1756532"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OUTPUT: </a:t>
            </a:r>
          </a:p>
        </p:txBody>
      </p:sp>
      <p:sp>
        <p:nvSpPr>
          <p:cNvPr name="TextBox 9" id="9"/>
          <p:cNvSpPr txBox="true"/>
          <p:nvPr/>
        </p:nvSpPr>
        <p:spPr>
          <a:xfrm rot="0">
            <a:off x="1028700" y="7621963"/>
            <a:ext cx="12073029" cy="1312605"/>
          </a:xfrm>
          <a:prstGeom prst="rect">
            <a:avLst/>
          </a:prstGeom>
        </p:spPr>
        <p:txBody>
          <a:bodyPr anchor="t" rtlCol="false" tIns="0" lIns="0" bIns="0" rIns="0">
            <a:spAutoFit/>
          </a:bodyPr>
          <a:lstStyle/>
          <a:p>
            <a:pPr algn="l">
              <a:lnSpc>
                <a:spcPts val="3240"/>
              </a:lnSpc>
            </a:pPr>
            <a:r>
              <a:rPr lang="en-US" sz="2700">
                <a:solidFill>
                  <a:srgbClr val="000000"/>
                </a:solidFill>
                <a:latin typeface="Arial"/>
                <a:ea typeface="Arial"/>
                <a:cs typeface="Arial"/>
                <a:sym typeface="Arial"/>
              </a:rPr>
              <a:t>January had the highest sales, followed by February. Sales dropped in March and reached the lowest in April, but slightly improved in May. Overall, there is a downward trend in orders and revenue during this period.</a:t>
            </a:r>
          </a:p>
        </p:txBody>
      </p:sp>
      <p:sp>
        <p:nvSpPr>
          <p:cNvPr name="TextBox 10" id="10"/>
          <p:cNvSpPr txBox="true"/>
          <p:nvPr/>
        </p:nvSpPr>
        <p:spPr>
          <a:xfrm rot="0">
            <a:off x="1028700" y="6863586"/>
            <a:ext cx="2192964"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Observation</a:t>
            </a:r>
          </a:p>
        </p:txBody>
      </p:sp>
      <p:grpSp>
        <p:nvGrpSpPr>
          <p:cNvPr name="Group 11" id="11"/>
          <p:cNvGrpSpPr>
            <a:grpSpLocks noChangeAspect="true"/>
          </p:cNvGrpSpPr>
          <p:nvPr/>
        </p:nvGrpSpPr>
        <p:grpSpPr>
          <a:xfrm rot="0">
            <a:off x="1028700" y="2583946"/>
            <a:ext cx="9416776" cy="2629268"/>
            <a:chOff x="0" y="0"/>
            <a:chExt cx="12555702" cy="3505690"/>
          </a:xfrm>
        </p:grpSpPr>
        <p:sp>
          <p:nvSpPr>
            <p:cNvPr name="Freeform 12" id="12"/>
            <p:cNvSpPr/>
            <p:nvPr/>
          </p:nvSpPr>
          <p:spPr>
            <a:xfrm flipH="false" flipV="false" rot="0">
              <a:off x="0" y="0"/>
              <a:ext cx="12555728" cy="3505708"/>
            </a:xfrm>
            <a:custGeom>
              <a:avLst/>
              <a:gdLst/>
              <a:ahLst/>
              <a:cxnLst/>
              <a:rect r="r" b="b" t="t" l="l"/>
              <a:pathLst>
                <a:path h="3505708" w="12555728">
                  <a:moveTo>
                    <a:pt x="0" y="0"/>
                  </a:moveTo>
                  <a:lnTo>
                    <a:pt x="12555728" y="0"/>
                  </a:lnTo>
                  <a:lnTo>
                    <a:pt x="12555728" y="3505708"/>
                  </a:lnTo>
                  <a:lnTo>
                    <a:pt x="0" y="3505708"/>
                  </a:lnTo>
                  <a:lnTo>
                    <a:pt x="0" y="0"/>
                  </a:lnTo>
                  <a:close/>
                </a:path>
              </a:pathLst>
            </a:custGeom>
            <a:blipFill>
              <a:blip r:embed="rId3"/>
              <a:stretch>
                <a:fillRect l="0" t="0" r="0" b="0"/>
              </a:stretch>
            </a:blipFill>
          </p:spPr>
        </p:sp>
      </p:grpSp>
      <p:grpSp>
        <p:nvGrpSpPr>
          <p:cNvPr name="Group 13" id="13"/>
          <p:cNvGrpSpPr>
            <a:grpSpLocks noChangeAspect="true"/>
          </p:cNvGrpSpPr>
          <p:nvPr/>
        </p:nvGrpSpPr>
        <p:grpSpPr>
          <a:xfrm rot="0">
            <a:off x="10130117" y="4924976"/>
            <a:ext cx="4878561" cy="1957661"/>
            <a:chOff x="0" y="0"/>
            <a:chExt cx="6504748" cy="2610214"/>
          </a:xfrm>
        </p:grpSpPr>
        <p:sp>
          <p:nvSpPr>
            <p:cNvPr name="Freeform 14" id="14"/>
            <p:cNvSpPr/>
            <p:nvPr/>
          </p:nvSpPr>
          <p:spPr>
            <a:xfrm flipH="false" flipV="false" rot="0">
              <a:off x="0" y="0"/>
              <a:ext cx="6504686" cy="2610231"/>
            </a:xfrm>
            <a:custGeom>
              <a:avLst/>
              <a:gdLst/>
              <a:ahLst/>
              <a:cxnLst/>
              <a:rect r="r" b="b" t="t" l="l"/>
              <a:pathLst>
                <a:path h="2610231" w="6504686">
                  <a:moveTo>
                    <a:pt x="0" y="0"/>
                  </a:moveTo>
                  <a:lnTo>
                    <a:pt x="6504686" y="0"/>
                  </a:lnTo>
                  <a:lnTo>
                    <a:pt x="6504686" y="2610231"/>
                  </a:lnTo>
                  <a:lnTo>
                    <a:pt x="0" y="2610231"/>
                  </a:lnTo>
                  <a:lnTo>
                    <a:pt x="0" y="0"/>
                  </a:lnTo>
                  <a:close/>
                </a:path>
              </a:pathLst>
            </a:custGeom>
            <a:blipFill>
              <a:blip r:embed="rId4"/>
              <a:stretch>
                <a:fillRect l="0" t="-6338" r="0" b="-6337"/>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1037606" y="1009650"/>
            <a:ext cx="11648608" cy="838156"/>
          </a:xfrm>
          <a:prstGeom prst="rect">
            <a:avLst/>
          </a:prstGeom>
        </p:spPr>
        <p:txBody>
          <a:bodyPr anchor="t" rtlCol="false" tIns="0" lIns="0" bIns="0" rIns="0">
            <a:spAutoFit/>
          </a:bodyPr>
          <a:lstStyle/>
          <a:p>
            <a:pPr algn="l">
              <a:lnSpc>
                <a:spcPts val="3240"/>
              </a:lnSpc>
            </a:pPr>
            <a:r>
              <a:rPr lang="en-US" sz="2700" b="true">
                <a:solidFill>
                  <a:srgbClr val="000000"/>
                </a:solidFill>
                <a:latin typeface="Arial Bold"/>
                <a:ea typeface="Arial Bold"/>
                <a:cs typeface="Arial Bold"/>
                <a:sym typeface="Arial Bold"/>
              </a:rPr>
              <a:t>4. Which suppliers contribute the most to total product sales (by revenue)?</a:t>
            </a:r>
          </a:p>
        </p:txBody>
      </p:sp>
      <p:sp>
        <p:nvSpPr>
          <p:cNvPr name="TextBox 8" id="8"/>
          <p:cNvSpPr txBox="true"/>
          <p:nvPr/>
        </p:nvSpPr>
        <p:spPr>
          <a:xfrm rot="0">
            <a:off x="10279377" y="3666194"/>
            <a:ext cx="1756532"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OUTPUT: </a:t>
            </a:r>
          </a:p>
        </p:txBody>
      </p:sp>
      <p:sp>
        <p:nvSpPr>
          <p:cNvPr name="TextBox 9" id="9"/>
          <p:cNvSpPr txBox="true"/>
          <p:nvPr/>
        </p:nvSpPr>
        <p:spPr>
          <a:xfrm rot="0">
            <a:off x="1028700" y="7096187"/>
            <a:ext cx="12073029" cy="1312605"/>
          </a:xfrm>
          <a:prstGeom prst="rect">
            <a:avLst/>
          </a:prstGeom>
        </p:spPr>
        <p:txBody>
          <a:bodyPr anchor="t" rtlCol="false" tIns="0" lIns="0" bIns="0" rIns="0">
            <a:spAutoFit/>
          </a:bodyPr>
          <a:lstStyle/>
          <a:p>
            <a:pPr algn="l">
              <a:lnSpc>
                <a:spcPts val="3240"/>
              </a:lnSpc>
            </a:pPr>
            <a:r>
              <a:rPr lang="en-US" sz="2700">
                <a:solidFill>
                  <a:srgbClr val="000000"/>
                </a:solidFill>
                <a:latin typeface="Arial"/>
                <a:ea typeface="Arial"/>
                <a:cs typeface="Arial"/>
                <a:sym typeface="Arial"/>
              </a:rPr>
              <a:t>The results show that </a:t>
            </a:r>
            <a:r>
              <a:rPr lang="en-US" sz="2700" i="true">
                <a:solidFill>
                  <a:srgbClr val="000000"/>
                </a:solidFill>
                <a:latin typeface="Arial Italics"/>
                <a:ea typeface="Arial Italics"/>
                <a:cs typeface="Arial Italics"/>
                <a:sym typeface="Arial Italics"/>
              </a:rPr>
              <a:t>Aarya</a:t>
            </a:r>
            <a:r>
              <a:rPr lang="en-US" sz="2700">
                <a:solidFill>
                  <a:srgbClr val="000000"/>
                </a:solidFill>
                <a:latin typeface="Arial"/>
                <a:ea typeface="Arial"/>
                <a:cs typeface="Arial"/>
                <a:sym typeface="Arial"/>
              </a:rPr>
              <a:t> is the top supplier with the highest revenue of over 2 lakh, which is much higher than the others. This means the business is heavily dependent on one main supplier, which can be risky.</a:t>
            </a:r>
          </a:p>
        </p:txBody>
      </p:sp>
      <p:sp>
        <p:nvSpPr>
          <p:cNvPr name="TextBox 10" id="10"/>
          <p:cNvSpPr txBox="true"/>
          <p:nvPr/>
        </p:nvSpPr>
        <p:spPr>
          <a:xfrm rot="0">
            <a:off x="1037606" y="6439996"/>
            <a:ext cx="2192964"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Observation</a:t>
            </a:r>
          </a:p>
        </p:txBody>
      </p:sp>
      <p:grpSp>
        <p:nvGrpSpPr>
          <p:cNvPr name="Group 11" id="11"/>
          <p:cNvGrpSpPr>
            <a:grpSpLocks noChangeAspect="true"/>
          </p:cNvGrpSpPr>
          <p:nvPr/>
        </p:nvGrpSpPr>
        <p:grpSpPr>
          <a:xfrm rot="0">
            <a:off x="9726179" y="4441942"/>
            <a:ext cx="5100248" cy="1943371"/>
            <a:chOff x="0" y="0"/>
            <a:chExt cx="6800330" cy="2591162"/>
          </a:xfrm>
        </p:grpSpPr>
        <p:sp>
          <p:nvSpPr>
            <p:cNvPr name="Freeform 12" id="12"/>
            <p:cNvSpPr/>
            <p:nvPr/>
          </p:nvSpPr>
          <p:spPr>
            <a:xfrm flipH="false" flipV="false" rot="0">
              <a:off x="0" y="0"/>
              <a:ext cx="6800342" cy="2591181"/>
            </a:xfrm>
            <a:custGeom>
              <a:avLst/>
              <a:gdLst/>
              <a:ahLst/>
              <a:cxnLst/>
              <a:rect r="r" b="b" t="t" l="l"/>
              <a:pathLst>
                <a:path h="2591181" w="6800342">
                  <a:moveTo>
                    <a:pt x="0" y="0"/>
                  </a:moveTo>
                  <a:lnTo>
                    <a:pt x="6800342" y="0"/>
                  </a:lnTo>
                  <a:lnTo>
                    <a:pt x="6800342" y="2591181"/>
                  </a:lnTo>
                  <a:lnTo>
                    <a:pt x="0" y="2591181"/>
                  </a:lnTo>
                  <a:lnTo>
                    <a:pt x="0" y="0"/>
                  </a:lnTo>
                  <a:close/>
                </a:path>
              </a:pathLst>
            </a:custGeom>
            <a:blipFill>
              <a:blip r:embed="rId3"/>
              <a:stretch>
                <a:fillRect l="0" t="-9289" r="0" b="-9288"/>
              </a:stretch>
            </a:blipFill>
          </p:spPr>
        </p:sp>
      </p:grpSp>
      <p:grpSp>
        <p:nvGrpSpPr>
          <p:cNvPr name="Group 13" id="13"/>
          <p:cNvGrpSpPr>
            <a:grpSpLocks noChangeAspect="true"/>
          </p:cNvGrpSpPr>
          <p:nvPr/>
        </p:nvGrpSpPr>
        <p:grpSpPr>
          <a:xfrm rot="0">
            <a:off x="1028700" y="2241359"/>
            <a:ext cx="8302196" cy="2200582"/>
            <a:chOff x="0" y="0"/>
            <a:chExt cx="11069594" cy="2934110"/>
          </a:xfrm>
        </p:grpSpPr>
        <p:sp>
          <p:nvSpPr>
            <p:cNvPr name="Freeform 14" id="14"/>
            <p:cNvSpPr/>
            <p:nvPr/>
          </p:nvSpPr>
          <p:spPr>
            <a:xfrm flipH="false" flipV="false" rot="0">
              <a:off x="0" y="0"/>
              <a:ext cx="11069574" cy="2934081"/>
            </a:xfrm>
            <a:custGeom>
              <a:avLst/>
              <a:gdLst/>
              <a:ahLst/>
              <a:cxnLst/>
              <a:rect r="r" b="b" t="t" l="l"/>
              <a:pathLst>
                <a:path h="2934081" w="11069574">
                  <a:moveTo>
                    <a:pt x="0" y="0"/>
                  </a:moveTo>
                  <a:lnTo>
                    <a:pt x="11069574" y="0"/>
                  </a:lnTo>
                  <a:lnTo>
                    <a:pt x="11069574" y="2934081"/>
                  </a:lnTo>
                  <a:lnTo>
                    <a:pt x="0" y="2934081"/>
                  </a:lnTo>
                  <a:lnTo>
                    <a:pt x="0" y="0"/>
                  </a:lnTo>
                  <a:close/>
                </a:path>
              </a:pathLst>
            </a:custGeom>
            <a:blipFill>
              <a:blip r:embed="rId4"/>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1037606" y="1009650"/>
            <a:ext cx="11648608" cy="428603"/>
          </a:xfrm>
          <a:prstGeom prst="rect">
            <a:avLst/>
          </a:prstGeom>
        </p:spPr>
        <p:txBody>
          <a:bodyPr anchor="t" rtlCol="false" tIns="0" lIns="0" bIns="0" rIns="0">
            <a:spAutoFit/>
          </a:bodyPr>
          <a:lstStyle/>
          <a:p>
            <a:pPr algn="l">
              <a:lnSpc>
                <a:spcPts val="3240"/>
              </a:lnSpc>
            </a:pPr>
            <a:r>
              <a:rPr lang="en-US" sz="2700" b="true">
                <a:solidFill>
                  <a:srgbClr val="000000"/>
                </a:solidFill>
                <a:latin typeface="Arial Bold"/>
                <a:ea typeface="Arial Bold"/>
                <a:cs typeface="Arial Bold"/>
                <a:sym typeface="Arial Bold"/>
              </a:rPr>
              <a:t>5. What is the total sales value processed by each employee?</a:t>
            </a:r>
          </a:p>
        </p:txBody>
      </p:sp>
      <p:sp>
        <p:nvSpPr>
          <p:cNvPr name="TextBox 8" id="8"/>
          <p:cNvSpPr txBox="true"/>
          <p:nvPr/>
        </p:nvSpPr>
        <p:spPr>
          <a:xfrm rot="0">
            <a:off x="9480577" y="3889034"/>
            <a:ext cx="1756532"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OUTPUT: </a:t>
            </a:r>
          </a:p>
        </p:txBody>
      </p:sp>
      <p:sp>
        <p:nvSpPr>
          <p:cNvPr name="TextBox 9" id="9"/>
          <p:cNvSpPr txBox="true"/>
          <p:nvPr/>
        </p:nvSpPr>
        <p:spPr>
          <a:xfrm rot="0">
            <a:off x="1037606" y="7297911"/>
            <a:ext cx="12073029" cy="1728103"/>
          </a:xfrm>
          <a:prstGeom prst="rect">
            <a:avLst/>
          </a:prstGeom>
        </p:spPr>
        <p:txBody>
          <a:bodyPr anchor="t" rtlCol="false" tIns="0" lIns="0" bIns="0" rIns="0">
            <a:spAutoFit/>
          </a:bodyPr>
          <a:lstStyle/>
          <a:p>
            <a:pPr algn="l">
              <a:lnSpc>
                <a:spcPts val="3240"/>
              </a:lnSpc>
            </a:pPr>
            <a:r>
              <a:rPr lang="en-US" sz="2700">
                <a:solidFill>
                  <a:srgbClr val="000000"/>
                </a:solidFill>
                <a:latin typeface="Arial"/>
                <a:ea typeface="Arial"/>
                <a:cs typeface="Arial"/>
                <a:sym typeface="Arial"/>
              </a:rPr>
              <a:t>I also checked the total sales value handled by each employee.</a:t>
            </a:r>
          </a:p>
          <a:p>
            <a:pPr algn="l">
              <a:lnSpc>
                <a:spcPts val="3240"/>
              </a:lnSpc>
            </a:pPr>
            <a:r>
              <a:rPr lang="en-US" sz="2700">
                <a:solidFill>
                  <a:srgbClr val="000000"/>
                </a:solidFill>
                <a:latin typeface="Arial"/>
                <a:ea typeface="Arial"/>
                <a:cs typeface="Arial"/>
                <a:sym typeface="Arial"/>
              </a:rPr>
              <a:t>Aditya Singh leads with the highest sales, followed by Zara Verma and Diya Sharma. This shows that a few employees are driving most of the sales performance. </a:t>
            </a:r>
          </a:p>
        </p:txBody>
      </p:sp>
      <p:sp>
        <p:nvSpPr>
          <p:cNvPr name="TextBox 10" id="10"/>
          <p:cNvSpPr txBox="true"/>
          <p:nvPr/>
        </p:nvSpPr>
        <p:spPr>
          <a:xfrm rot="0">
            <a:off x="1037606" y="6591278"/>
            <a:ext cx="2192964"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Observation</a:t>
            </a:r>
          </a:p>
        </p:txBody>
      </p:sp>
      <p:grpSp>
        <p:nvGrpSpPr>
          <p:cNvPr name="Group 11" id="11"/>
          <p:cNvGrpSpPr>
            <a:grpSpLocks noChangeAspect="true"/>
          </p:cNvGrpSpPr>
          <p:nvPr/>
        </p:nvGrpSpPr>
        <p:grpSpPr>
          <a:xfrm rot="0">
            <a:off x="9144000" y="4662692"/>
            <a:ext cx="4953945" cy="1947636"/>
            <a:chOff x="0" y="0"/>
            <a:chExt cx="6605260" cy="2596848"/>
          </a:xfrm>
        </p:grpSpPr>
        <p:sp>
          <p:nvSpPr>
            <p:cNvPr name="Freeform 12" id="12"/>
            <p:cNvSpPr/>
            <p:nvPr/>
          </p:nvSpPr>
          <p:spPr>
            <a:xfrm flipH="false" flipV="false" rot="0">
              <a:off x="0" y="0"/>
              <a:ext cx="6605270" cy="2596896"/>
            </a:xfrm>
            <a:custGeom>
              <a:avLst/>
              <a:gdLst/>
              <a:ahLst/>
              <a:cxnLst/>
              <a:rect r="r" b="b" t="t" l="l"/>
              <a:pathLst>
                <a:path h="2596896" w="6605270">
                  <a:moveTo>
                    <a:pt x="0" y="0"/>
                  </a:moveTo>
                  <a:lnTo>
                    <a:pt x="6605270" y="0"/>
                  </a:lnTo>
                  <a:lnTo>
                    <a:pt x="6605270" y="2596896"/>
                  </a:lnTo>
                  <a:lnTo>
                    <a:pt x="0" y="2596896"/>
                  </a:lnTo>
                  <a:lnTo>
                    <a:pt x="0" y="0"/>
                  </a:lnTo>
                  <a:close/>
                </a:path>
              </a:pathLst>
            </a:custGeom>
            <a:blipFill>
              <a:blip r:embed="rId3"/>
              <a:stretch>
                <a:fillRect l="0" t="-7922" r="0" b="-7920"/>
              </a:stretch>
            </a:blipFill>
          </p:spPr>
        </p:sp>
      </p:grpSp>
      <p:grpSp>
        <p:nvGrpSpPr>
          <p:cNvPr name="Group 13" id="13"/>
          <p:cNvGrpSpPr>
            <a:grpSpLocks noChangeAspect="true"/>
          </p:cNvGrpSpPr>
          <p:nvPr/>
        </p:nvGrpSpPr>
        <p:grpSpPr>
          <a:xfrm rot="0">
            <a:off x="997761" y="2070034"/>
            <a:ext cx="8073564" cy="2300608"/>
            <a:chOff x="0" y="0"/>
            <a:chExt cx="10764752" cy="3067478"/>
          </a:xfrm>
        </p:grpSpPr>
        <p:sp>
          <p:nvSpPr>
            <p:cNvPr name="Freeform 14" id="14"/>
            <p:cNvSpPr/>
            <p:nvPr/>
          </p:nvSpPr>
          <p:spPr>
            <a:xfrm flipH="false" flipV="false" rot="0">
              <a:off x="0" y="0"/>
              <a:ext cx="10764774" cy="3067431"/>
            </a:xfrm>
            <a:custGeom>
              <a:avLst/>
              <a:gdLst/>
              <a:ahLst/>
              <a:cxnLst/>
              <a:rect r="r" b="b" t="t" l="l"/>
              <a:pathLst>
                <a:path h="3067431" w="10764774">
                  <a:moveTo>
                    <a:pt x="0" y="0"/>
                  </a:moveTo>
                  <a:lnTo>
                    <a:pt x="10764774" y="0"/>
                  </a:lnTo>
                  <a:lnTo>
                    <a:pt x="10764774" y="3067431"/>
                  </a:lnTo>
                  <a:lnTo>
                    <a:pt x="0" y="3067431"/>
                  </a:lnTo>
                  <a:lnTo>
                    <a:pt x="0" y="0"/>
                  </a:lnTo>
                  <a:close/>
                </a:path>
              </a:pathLst>
            </a:custGeom>
            <a:blipFill>
              <a:blip r:embed="rId4"/>
              <a:stretch>
                <a:fillRect l="0" t="0" r="0" b="-1"/>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6786360"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FD6220">
                  <a:alpha val="11765"/>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686214" y="9026014"/>
            <a:ext cx="5307334" cy="1107462"/>
            <a:chOff x="0" y="0"/>
            <a:chExt cx="7076446" cy="1476616"/>
          </a:xfrm>
        </p:grpSpPr>
        <p:sp>
          <p:nvSpPr>
            <p:cNvPr name="Freeform 6" id="6"/>
            <p:cNvSpPr/>
            <p:nvPr/>
          </p:nvSpPr>
          <p:spPr>
            <a:xfrm flipH="false" flipV="false" rot="0">
              <a:off x="0" y="0"/>
              <a:ext cx="7076440" cy="1476629"/>
            </a:xfrm>
            <a:custGeom>
              <a:avLst/>
              <a:gdLst/>
              <a:ahLst/>
              <a:cxnLst/>
              <a:rect r="r" b="b" t="t" l="l"/>
              <a:pathLst>
                <a:path h="1476629" w="7076440">
                  <a:moveTo>
                    <a:pt x="0" y="0"/>
                  </a:moveTo>
                  <a:lnTo>
                    <a:pt x="7076440" y="0"/>
                  </a:lnTo>
                  <a:lnTo>
                    <a:pt x="7076440" y="1476629"/>
                  </a:lnTo>
                  <a:lnTo>
                    <a:pt x="0" y="1476629"/>
                  </a:lnTo>
                  <a:lnTo>
                    <a:pt x="0" y="0"/>
                  </a:lnTo>
                  <a:close/>
                </a:path>
              </a:pathLst>
            </a:custGeom>
            <a:blipFill>
              <a:blip r:embed="rId2"/>
              <a:stretch>
                <a:fillRect l="-1" t="0" r="-1" b="0"/>
              </a:stretch>
            </a:blipFill>
          </p:spPr>
        </p:sp>
      </p:grpSp>
      <p:sp>
        <p:nvSpPr>
          <p:cNvPr name="TextBox 7" id="7"/>
          <p:cNvSpPr txBox="true"/>
          <p:nvPr/>
        </p:nvSpPr>
        <p:spPr>
          <a:xfrm rot="0">
            <a:off x="1037606" y="1009650"/>
            <a:ext cx="11648608" cy="428603"/>
          </a:xfrm>
          <a:prstGeom prst="rect">
            <a:avLst/>
          </a:prstGeom>
        </p:spPr>
        <p:txBody>
          <a:bodyPr anchor="t" rtlCol="false" tIns="0" lIns="0" bIns="0" rIns="0">
            <a:spAutoFit/>
          </a:bodyPr>
          <a:lstStyle/>
          <a:p>
            <a:pPr algn="l">
              <a:lnSpc>
                <a:spcPts val="3240"/>
              </a:lnSpc>
            </a:pPr>
            <a:r>
              <a:rPr lang="en-US" sz="2700" b="true">
                <a:solidFill>
                  <a:srgbClr val="000000"/>
                </a:solidFill>
                <a:latin typeface="Arial Bold"/>
                <a:ea typeface="Arial Bold"/>
                <a:cs typeface="Arial Bold"/>
                <a:sym typeface="Arial Bold"/>
              </a:rPr>
              <a:t>6. What is the average quantity ordered per product?</a:t>
            </a:r>
          </a:p>
        </p:txBody>
      </p:sp>
      <p:sp>
        <p:nvSpPr>
          <p:cNvPr name="TextBox 8" id="8"/>
          <p:cNvSpPr txBox="true"/>
          <p:nvPr/>
        </p:nvSpPr>
        <p:spPr>
          <a:xfrm rot="0">
            <a:off x="9144000" y="3415683"/>
            <a:ext cx="1756532"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OUTPUT: </a:t>
            </a:r>
          </a:p>
        </p:txBody>
      </p:sp>
      <p:sp>
        <p:nvSpPr>
          <p:cNvPr name="TextBox 9" id="9"/>
          <p:cNvSpPr txBox="true"/>
          <p:nvPr/>
        </p:nvSpPr>
        <p:spPr>
          <a:xfrm rot="0">
            <a:off x="1028700" y="7096187"/>
            <a:ext cx="12073029" cy="1312605"/>
          </a:xfrm>
          <a:prstGeom prst="rect">
            <a:avLst/>
          </a:prstGeom>
        </p:spPr>
        <p:txBody>
          <a:bodyPr anchor="t" rtlCol="false" tIns="0" lIns="0" bIns="0" rIns="0">
            <a:spAutoFit/>
          </a:bodyPr>
          <a:lstStyle/>
          <a:p>
            <a:pPr algn="l">
              <a:lnSpc>
                <a:spcPts val="3240"/>
              </a:lnSpc>
            </a:pPr>
            <a:r>
              <a:rPr lang="en-US" sz="2700">
                <a:solidFill>
                  <a:srgbClr val="000000"/>
                </a:solidFill>
                <a:latin typeface="Arial"/>
                <a:ea typeface="Arial"/>
                <a:cs typeface="Arial"/>
                <a:sym typeface="Arial"/>
              </a:rPr>
              <a:t>The results show that Butter has the highest average quantity per order, followed by Toothpaste and Potato Chips. This means these items are purchased more frequently in larger quantities than others.</a:t>
            </a:r>
          </a:p>
        </p:txBody>
      </p:sp>
      <p:sp>
        <p:nvSpPr>
          <p:cNvPr name="TextBox 10" id="10"/>
          <p:cNvSpPr txBox="true"/>
          <p:nvPr/>
        </p:nvSpPr>
        <p:spPr>
          <a:xfrm rot="0">
            <a:off x="1037606" y="6318970"/>
            <a:ext cx="2192964" cy="481608"/>
          </a:xfrm>
          <a:prstGeom prst="rect">
            <a:avLst/>
          </a:prstGeom>
        </p:spPr>
        <p:txBody>
          <a:bodyPr anchor="t" rtlCol="false" tIns="0" lIns="0" bIns="0" rIns="0">
            <a:spAutoFit/>
          </a:bodyPr>
          <a:lstStyle/>
          <a:p>
            <a:pPr algn="l">
              <a:lnSpc>
                <a:spcPts val="3240"/>
              </a:lnSpc>
            </a:pPr>
            <a:r>
              <a:rPr lang="en-US" b="true" sz="2700">
                <a:solidFill>
                  <a:srgbClr val="FD6220"/>
                </a:solidFill>
                <a:latin typeface="Arial Bold"/>
                <a:ea typeface="Arial Bold"/>
                <a:cs typeface="Arial Bold"/>
                <a:sym typeface="Arial Bold"/>
              </a:rPr>
              <a:t>Observation</a:t>
            </a:r>
          </a:p>
        </p:txBody>
      </p:sp>
      <p:grpSp>
        <p:nvGrpSpPr>
          <p:cNvPr name="Group 11" id="11"/>
          <p:cNvGrpSpPr>
            <a:grpSpLocks noChangeAspect="true"/>
          </p:cNvGrpSpPr>
          <p:nvPr/>
        </p:nvGrpSpPr>
        <p:grpSpPr>
          <a:xfrm rot="0">
            <a:off x="9144000" y="4266043"/>
            <a:ext cx="4977211" cy="2071977"/>
            <a:chOff x="0" y="0"/>
            <a:chExt cx="6636282" cy="2762636"/>
          </a:xfrm>
        </p:grpSpPr>
        <p:sp>
          <p:nvSpPr>
            <p:cNvPr name="Freeform 12" id="12"/>
            <p:cNvSpPr/>
            <p:nvPr/>
          </p:nvSpPr>
          <p:spPr>
            <a:xfrm flipH="false" flipV="false" rot="0">
              <a:off x="0" y="0"/>
              <a:ext cx="6636258" cy="2762631"/>
            </a:xfrm>
            <a:custGeom>
              <a:avLst/>
              <a:gdLst/>
              <a:ahLst/>
              <a:cxnLst/>
              <a:rect r="r" b="b" t="t" l="l"/>
              <a:pathLst>
                <a:path h="2762631" w="6636258">
                  <a:moveTo>
                    <a:pt x="0" y="0"/>
                  </a:moveTo>
                  <a:lnTo>
                    <a:pt x="6636258" y="0"/>
                  </a:lnTo>
                  <a:lnTo>
                    <a:pt x="6636258" y="2762631"/>
                  </a:lnTo>
                  <a:lnTo>
                    <a:pt x="0" y="2762631"/>
                  </a:lnTo>
                  <a:lnTo>
                    <a:pt x="0" y="0"/>
                  </a:lnTo>
                  <a:close/>
                </a:path>
              </a:pathLst>
            </a:custGeom>
            <a:blipFill>
              <a:blip r:embed="rId3"/>
              <a:stretch>
                <a:fillRect l="0" t="-3918" r="0" b="-3918"/>
              </a:stretch>
            </a:blipFill>
          </p:spPr>
        </p:sp>
      </p:grpSp>
      <p:grpSp>
        <p:nvGrpSpPr>
          <p:cNvPr name="Group 13" id="13"/>
          <p:cNvGrpSpPr>
            <a:grpSpLocks noChangeAspect="true"/>
          </p:cNvGrpSpPr>
          <p:nvPr/>
        </p:nvGrpSpPr>
        <p:grpSpPr>
          <a:xfrm rot="0">
            <a:off x="1028700" y="1779800"/>
            <a:ext cx="8030696" cy="1886212"/>
            <a:chOff x="0" y="0"/>
            <a:chExt cx="10707594" cy="2514950"/>
          </a:xfrm>
        </p:grpSpPr>
        <p:sp>
          <p:nvSpPr>
            <p:cNvPr name="Freeform 14" id="14"/>
            <p:cNvSpPr/>
            <p:nvPr/>
          </p:nvSpPr>
          <p:spPr>
            <a:xfrm flipH="false" flipV="false" rot="0">
              <a:off x="0" y="0"/>
              <a:ext cx="10707624" cy="2514981"/>
            </a:xfrm>
            <a:custGeom>
              <a:avLst/>
              <a:gdLst/>
              <a:ahLst/>
              <a:cxnLst/>
              <a:rect r="r" b="b" t="t" l="l"/>
              <a:pathLst>
                <a:path h="2514981" w="10707624">
                  <a:moveTo>
                    <a:pt x="0" y="0"/>
                  </a:moveTo>
                  <a:lnTo>
                    <a:pt x="10707624" y="0"/>
                  </a:lnTo>
                  <a:lnTo>
                    <a:pt x="10707624" y="2514981"/>
                  </a:lnTo>
                  <a:lnTo>
                    <a:pt x="0" y="2514981"/>
                  </a:lnTo>
                  <a:lnTo>
                    <a:pt x="0" y="0"/>
                  </a:lnTo>
                  <a:close/>
                </a:path>
              </a:pathLst>
            </a:custGeom>
            <a:blipFill>
              <a:blip r:embed="rId4"/>
              <a:stretch>
                <a:fillRect l="0" t="0" r="0" b="1"/>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DAG6b1V-V7I</dc:identifier>
  <dcterms:modified xsi:type="dcterms:W3CDTF">2011-08-01T06:04:30Z</dcterms:modified>
  <cp:revision>1</cp:revision>
  <dc:title>Grocery Market Analysis</dc:title>
</cp:coreProperties>
</file>